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42" r:id="rId2"/>
  </p:sldMasterIdLst>
  <p:notesMasterIdLst>
    <p:notesMasterId r:id="rId30"/>
  </p:notesMasterIdLst>
  <p:handoutMasterIdLst>
    <p:handoutMasterId r:id="rId31"/>
  </p:handoutMasterIdLst>
  <p:sldIdLst>
    <p:sldId id="599" r:id="rId3"/>
    <p:sldId id="617" r:id="rId4"/>
    <p:sldId id="601" r:id="rId5"/>
    <p:sldId id="623" r:id="rId6"/>
    <p:sldId id="563" r:id="rId7"/>
    <p:sldId id="616" r:id="rId8"/>
    <p:sldId id="604" r:id="rId9"/>
    <p:sldId id="618" r:id="rId10"/>
    <p:sldId id="619" r:id="rId11"/>
    <p:sldId id="620" r:id="rId12"/>
    <p:sldId id="621" r:id="rId13"/>
    <p:sldId id="605" r:id="rId14"/>
    <p:sldId id="558" r:id="rId15"/>
    <p:sldId id="606" r:id="rId16"/>
    <p:sldId id="602" r:id="rId17"/>
    <p:sldId id="622" r:id="rId18"/>
    <p:sldId id="591" r:id="rId19"/>
    <p:sldId id="624" r:id="rId20"/>
    <p:sldId id="625" r:id="rId21"/>
    <p:sldId id="626" r:id="rId22"/>
    <p:sldId id="628" r:id="rId23"/>
    <p:sldId id="627" r:id="rId24"/>
    <p:sldId id="629" r:id="rId25"/>
    <p:sldId id="630" r:id="rId26"/>
    <p:sldId id="631" r:id="rId27"/>
    <p:sldId id="632" r:id="rId28"/>
    <p:sldId id="596" r:id="rId29"/>
  </p:sldIdLst>
  <p:sldSz cx="9144000" cy="6858000" type="screen4x3"/>
  <p:notesSz cx="9934575" cy="68024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C2C"/>
    <a:srgbClr val="EEA230"/>
    <a:srgbClr val="899C3F"/>
    <a:srgbClr val="58AEB9"/>
    <a:srgbClr val="FF5050"/>
    <a:srgbClr val="95B3D7"/>
    <a:srgbClr val="B9CDE5"/>
    <a:srgbClr val="2E75B6"/>
    <a:srgbClr val="1F4E79"/>
    <a:srgbClr val="834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3" autoAdjust="0"/>
    <p:restoredTop sz="94434" autoAdjust="0"/>
  </p:normalViewPr>
  <p:slideViewPr>
    <p:cSldViewPr snapToGrid="0">
      <p:cViewPr varScale="1">
        <p:scale>
          <a:sx n="78" d="100"/>
          <a:sy n="78" d="100"/>
        </p:scale>
        <p:origin x="60" y="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1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38E932-9FFC-44F1-93B6-FDCC9ED2C1CC}" type="doc">
      <dgm:prSet loTypeId="urn:microsoft.com/office/officeart/2005/8/layout/cycle7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D"/>
        </a:p>
      </dgm:t>
    </dgm:pt>
    <dgm:pt modelId="{6D4ABD1C-8834-4A1D-AC1B-2CF8ADCE64F6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3600" b="1" dirty="0">
              <a:latin typeface="Agency FB" panose="020B0503020202020204" pitchFamily="34" charset="0"/>
            </a:rPr>
            <a:t>KUALITAS DATA</a:t>
          </a:r>
          <a:endParaRPr lang="en-ID" sz="3600" b="1" dirty="0">
            <a:latin typeface="Agency FB" panose="020B0503020202020204" pitchFamily="34" charset="0"/>
          </a:endParaRPr>
        </a:p>
      </dgm:t>
    </dgm:pt>
    <dgm:pt modelId="{E6980499-6FFE-423B-82C7-713D20E4CD96}" type="parTrans" cxnId="{2F1164D0-6B63-4654-B876-9CEBFF501251}">
      <dgm:prSet/>
      <dgm:spPr/>
      <dgm:t>
        <a:bodyPr/>
        <a:lstStyle/>
        <a:p>
          <a:endParaRPr lang="en-ID"/>
        </a:p>
      </dgm:t>
    </dgm:pt>
    <dgm:pt modelId="{456D26D8-9F05-4564-8DD6-EDEBA75CB933}" type="sibTrans" cxnId="{2F1164D0-6B63-4654-B876-9CEBFF501251}">
      <dgm:prSet/>
      <dgm:spPr>
        <a:solidFill>
          <a:srgbClr val="00B0F0"/>
        </a:solidFill>
      </dgm:spPr>
      <dgm:t>
        <a:bodyPr/>
        <a:lstStyle/>
        <a:p>
          <a:endParaRPr lang="en-ID"/>
        </a:p>
      </dgm:t>
    </dgm:pt>
    <dgm:pt modelId="{8BF7DA72-2455-404E-897D-625618D7F7EA}">
      <dgm:prSet phldrT="[Text]"/>
      <dgm:spPr/>
      <dgm:t>
        <a:bodyPr/>
        <a:lstStyle/>
        <a:p>
          <a:pPr>
            <a:buNone/>
          </a:pPr>
          <a:r>
            <a:rPr lang="id-ID" dirty="0">
              <a:latin typeface="Agency FB" panose="020B0503020202020204" pitchFamily="34" charset="0"/>
            </a:rPr>
            <a:t>QUALITY GATES AKAN MENJAMIN PENYELENGGARAAN STATISTIK AGAR OUTPUT YANG</a:t>
          </a:r>
          <a:r>
            <a:rPr lang="en-US" dirty="0">
              <a:latin typeface="Agency FB" panose="020B0503020202020204" pitchFamily="34" charset="0"/>
            </a:rPr>
            <a:t> </a:t>
          </a:r>
          <a:r>
            <a:rPr lang="id-ID" dirty="0">
              <a:latin typeface="Agency FB" panose="020B0503020202020204" pitchFamily="34" charset="0"/>
            </a:rPr>
            <a:t>DIHASILKAN SESUAI DENGAN DIMENSI KUALITAS OUTPUT STATISTIK</a:t>
          </a:r>
          <a:endParaRPr lang="en-ID" dirty="0">
            <a:latin typeface="Agency FB" panose="020B0503020202020204" pitchFamily="34" charset="0"/>
          </a:endParaRPr>
        </a:p>
      </dgm:t>
    </dgm:pt>
    <dgm:pt modelId="{6B34190D-28D2-4015-A9E8-39BCE2543328}" type="parTrans" cxnId="{C65F7068-F8CB-4F7E-AD1B-F28DF30A01AD}">
      <dgm:prSet/>
      <dgm:spPr/>
      <dgm:t>
        <a:bodyPr/>
        <a:lstStyle/>
        <a:p>
          <a:endParaRPr lang="en-ID"/>
        </a:p>
      </dgm:t>
    </dgm:pt>
    <dgm:pt modelId="{379E2DFE-395B-4382-B32E-714195266A11}" type="sibTrans" cxnId="{C65F7068-F8CB-4F7E-AD1B-F28DF30A01AD}">
      <dgm:prSet/>
      <dgm:spPr/>
      <dgm:t>
        <a:bodyPr/>
        <a:lstStyle/>
        <a:p>
          <a:endParaRPr lang="en-ID"/>
        </a:p>
      </dgm:t>
    </dgm:pt>
    <dgm:pt modelId="{F825FCCB-F383-40BF-B6BF-B114833A6788}">
      <dgm:prSet phldrT="[Text]" custT="1"/>
      <dgm:spPr/>
      <dgm:t>
        <a:bodyPr/>
        <a:lstStyle/>
        <a:p>
          <a:pPr>
            <a:buNone/>
          </a:pPr>
          <a:r>
            <a:rPr lang="id-ID" sz="1600" dirty="0">
              <a:latin typeface="Agency FB" panose="020B0503020202020204" pitchFamily="34" charset="0"/>
            </a:rPr>
            <a:t>PENJAMINAN KUALITAS STATISTIK ADALAH SERANGKAIAN AKSI TERENCANA DAN SISTEMATIS UNTUK MEMBERIKAN KEYAKINAN BAHWA SEBUAH PRODUK STATISTIK TELAH</a:t>
          </a:r>
          <a:r>
            <a:rPr lang="en-US" sz="1600" dirty="0">
              <a:latin typeface="Agency FB" panose="020B0503020202020204" pitchFamily="34" charset="0"/>
            </a:rPr>
            <a:t> </a:t>
          </a:r>
          <a:r>
            <a:rPr lang="id-ID" sz="1600" dirty="0">
              <a:latin typeface="Agency FB" panose="020B0503020202020204" pitchFamily="34" charset="0"/>
            </a:rPr>
            <a:t>MEMENUHI STANDAR KUALITAS TERTENTU DAN SESUAI DENGAN KEBUTUHAN PENGGUNA</a:t>
          </a:r>
          <a:endParaRPr lang="en-ID" sz="1600" dirty="0">
            <a:latin typeface="Agency FB" panose="020B0503020202020204" pitchFamily="34" charset="0"/>
          </a:endParaRPr>
        </a:p>
      </dgm:t>
    </dgm:pt>
    <dgm:pt modelId="{5806B1B3-3862-4758-A976-08921A279559}" type="parTrans" cxnId="{C8901B80-70D1-4245-9110-570ED34CF7FE}">
      <dgm:prSet/>
      <dgm:spPr/>
      <dgm:t>
        <a:bodyPr/>
        <a:lstStyle/>
        <a:p>
          <a:endParaRPr lang="en-ID"/>
        </a:p>
      </dgm:t>
    </dgm:pt>
    <dgm:pt modelId="{094D8D33-43B1-4DE2-9347-A57DCD468B50}" type="sibTrans" cxnId="{C8901B80-70D1-4245-9110-570ED34CF7FE}">
      <dgm:prSet/>
      <dgm:spPr/>
      <dgm:t>
        <a:bodyPr/>
        <a:lstStyle/>
        <a:p>
          <a:endParaRPr lang="en-ID"/>
        </a:p>
      </dgm:t>
    </dgm:pt>
    <dgm:pt modelId="{7DE30676-E283-4A8F-94DC-87B511E5D4D3}" type="pres">
      <dgm:prSet presAssocID="{3C38E932-9FFC-44F1-93B6-FDCC9ED2C1CC}" presName="Name0" presStyleCnt="0">
        <dgm:presLayoutVars>
          <dgm:dir/>
          <dgm:resizeHandles val="exact"/>
        </dgm:presLayoutVars>
      </dgm:prSet>
      <dgm:spPr/>
    </dgm:pt>
    <dgm:pt modelId="{F484958A-8765-4688-B62D-A0E99187BDF8}" type="pres">
      <dgm:prSet presAssocID="{6D4ABD1C-8834-4A1D-AC1B-2CF8ADCE64F6}" presName="node" presStyleLbl="node1" presStyleIdx="0" presStyleCnt="3" custScaleY="61639">
        <dgm:presLayoutVars>
          <dgm:bulletEnabled val="1"/>
        </dgm:presLayoutVars>
      </dgm:prSet>
      <dgm:spPr/>
    </dgm:pt>
    <dgm:pt modelId="{F724DCE1-0771-4E7A-A9F4-94DA32CD5AEE}" type="pres">
      <dgm:prSet presAssocID="{456D26D8-9F05-4564-8DD6-EDEBA75CB933}" presName="sibTrans" presStyleLbl="sibTrans2D1" presStyleIdx="0" presStyleCnt="3"/>
      <dgm:spPr/>
    </dgm:pt>
    <dgm:pt modelId="{CED76287-10A6-4476-B019-1BFF54D75EB0}" type="pres">
      <dgm:prSet presAssocID="{456D26D8-9F05-4564-8DD6-EDEBA75CB933}" presName="connectorText" presStyleLbl="sibTrans2D1" presStyleIdx="0" presStyleCnt="3"/>
      <dgm:spPr/>
    </dgm:pt>
    <dgm:pt modelId="{3576C1EB-DAFC-4BE5-B247-6B2E25C67FF9}" type="pres">
      <dgm:prSet presAssocID="{8BF7DA72-2455-404E-897D-625618D7F7EA}" presName="node" presStyleLbl="node1" presStyleIdx="1" presStyleCnt="3" custRadScaleRad="89774" custRadScaleInc="-15087">
        <dgm:presLayoutVars>
          <dgm:bulletEnabled val="1"/>
        </dgm:presLayoutVars>
      </dgm:prSet>
      <dgm:spPr/>
    </dgm:pt>
    <dgm:pt modelId="{EDEE7410-F492-455F-9920-1A9667F1A164}" type="pres">
      <dgm:prSet presAssocID="{379E2DFE-395B-4382-B32E-714195266A11}" presName="sibTrans" presStyleLbl="sibTrans2D1" presStyleIdx="1" presStyleCnt="3"/>
      <dgm:spPr/>
    </dgm:pt>
    <dgm:pt modelId="{A942A345-9B98-465C-AB64-CA91A1ED89ED}" type="pres">
      <dgm:prSet presAssocID="{379E2DFE-395B-4382-B32E-714195266A11}" presName="connectorText" presStyleLbl="sibTrans2D1" presStyleIdx="1" presStyleCnt="3"/>
      <dgm:spPr/>
    </dgm:pt>
    <dgm:pt modelId="{072E8ADC-8860-4CBE-9550-213A1C9DA1B6}" type="pres">
      <dgm:prSet presAssocID="{F825FCCB-F383-40BF-B6BF-B114833A6788}" presName="node" presStyleLbl="node1" presStyleIdx="2" presStyleCnt="3" custScaleY="124474" custRadScaleRad="96388" custRadScaleInc="15543">
        <dgm:presLayoutVars>
          <dgm:bulletEnabled val="1"/>
        </dgm:presLayoutVars>
      </dgm:prSet>
      <dgm:spPr/>
    </dgm:pt>
    <dgm:pt modelId="{EBE5369E-42BD-4559-8690-F00EE5997A89}" type="pres">
      <dgm:prSet presAssocID="{094D8D33-43B1-4DE2-9347-A57DCD468B50}" presName="sibTrans" presStyleLbl="sibTrans2D1" presStyleIdx="2" presStyleCnt="3"/>
      <dgm:spPr/>
    </dgm:pt>
    <dgm:pt modelId="{163101AC-34AD-47C9-8691-FA2DA07DC68C}" type="pres">
      <dgm:prSet presAssocID="{094D8D33-43B1-4DE2-9347-A57DCD468B50}" presName="connectorText" presStyleLbl="sibTrans2D1" presStyleIdx="2" presStyleCnt="3"/>
      <dgm:spPr/>
    </dgm:pt>
  </dgm:ptLst>
  <dgm:cxnLst>
    <dgm:cxn modelId="{3FEF1510-21DD-454E-8934-D2D9E9A49577}" type="presOf" srcId="{8BF7DA72-2455-404E-897D-625618D7F7EA}" destId="{3576C1EB-DAFC-4BE5-B247-6B2E25C67FF9}" srcOrd="0" destOrd="0" presId="urn:microsoft.com/office/officeart/2005/8/layout/cycle7"/>
    <dgm:cxn modelId="{4FD4F23C-C20C-43E7-A57D-D032B15B0C63}" type="presOf" srcId="{F825FCCB-F383-40BF-B6BF-B114833A6788}" destId="{072E8ADC-8860-4CBE-9550-213A1C9DA1B6}" srcOrd="0" destOrd="0" presId="urn:microsoft.com/office/officeart/2005/8/layout/cycle7"/>
    <dgm:cxn modelId="{F702E063-40CD-4B17-873A-438FDB780597}" type="presOf" srcId="{379E2DFE-395B-4382-B32E-714195266A11}" destId="{EDEE7410-F492-455F-9920-1A9667F1A164}" srcOrd="0" destOrd="0" presId="urn:microsoft.com/office/officeart/2005/8/layout/cycle7"/>
    <dgm:cxn modelId="{C65F7068-F8CB-4F7E-AD1B-F28DF30A01AD}" srcId="{3C38E932-9FFC-44F1-93B6-FDCC9ED2C1CC}" destId="{8BF7DA72-2455-404E-897D-625618D7F7EA}" srcOrd="1" destOrd="0" parTransId="{6B34190D-28D2-4015-A9E8-39BCE2543328}" sibTransId="{379E2DFE-395B-4382-B32E-714195266A11}"/>
    <dgm:cxn modelId="{19BA5C76-9E36-4305-9740-35C65A0270D4}" type="presOf" srcId="{6D4ABD1C-8834-4A1D-AC1B-2CF8ADCE64F6}" destId="{F484958A-8765-4688-B62D-A0E99187BDF8}" srcOrd="0" destOrd="0" presId="urn:microsoft.com/office/officeart/2005/8/layout/cycle7"/>
    <dgm:cxn modelId="{C8901B80-70D1-4245-9110-570ED34CF7FE}" srcId="{3C38E932-9FFC-44F1-93B6-FDCC9ED2C1CC}" destId="{F825FCCB-F383-40BF-B6BF-B114833A6788}" srcOrd="2" destOrd="0" parTransId="{5806B1B3-3862-4758-A976-08921A279559}" sibTransId="{094D8D33-43B1-4DE2-9347-A57DCD468B50}"/>
    <dgm:cxn modelId="{0D99DF9A-A43D-479B-A3CC-702E65DBE2A1}" type="presOf" srcId="{3C38E932-9FFC-44F1-93B6-FDCC9ED2C1CC}" destId="{7DE30676-E283-4A8F-94DC-87B511E5D4D3}" srcOrd="0" destOrd="0" presId="urn:microsoft.com/office/officeart/2005/8/layout/cycle7"/>
    <dgm:cxn modelId="{30591E9E-582A-45D1-8971-003C2D384DEE}" type="presOf" srcId="{456D26D8-9F05-4564-8DD6-EDEBA75CB933}" destId="{CED76287-10A6-4476-B019-1BFF54D75EB0}" srcOrd="1" destOrd="0" presId="urn:microsoft.com/office/officeart/2005/8/layout/cycle7"/>
    <dgm:cxn modelId="{2632AAA2-241D-4D8E-ACC9-15049AEECD42}" type="presOf" srcId="{094D8D33-43B1-4DE2-9347-A57DCD468B50}" destId="{163101AC-34AD-47C9-8691-FA2DA07DC68C}" srcOrd="1" destOrd="0" presId="urn:microsoft.com/office/officeart/2005/8/layout/cycle7"/>
    <dgm:cxn modelId="{868C92AA-A584-4427-A9B3-9BC3150EB427}" type="presOf" srcId="{456D26D8-9F05-4564-8DD6-EDEBA75CB933}" destId="{F724DCE1-0771-4E7A-A9F4-94DA32CD5AEE}" srcOrd="0" destOrd="0" presId="urn:microsoft.com/office/officeart/2005/8/layout/cycle7"/>
    <dgm:cxn modelId="{6E87B8B8-1C20-4D95-B3ED-6DA8001A157B}" type="presOf" srcId="{094D8D33-43B1-4DE2-9347-A57DCD468B50}" destId="{EBE5369E-42BD-4559-8690-F00EE5997A89}" srcOrd="0" destOrd="0" presId="urn:microsoft.com/office/officeart/2005/8/layout/cycle7"/>
    <dgm:cxn modelId="{2F1164D0-6B63-4654-B876-9CEBFF501251}" srcId="{3C38E932-9FFC-44F1-93B6-FDCC9ED2C1CC}" destId="{6D4ABD1C-8834-4A1D-AC1B-2CF8ADCE64F6}" srcOrd="0" destOrd="0" parTransId="{E6980499-6FFE-423B-82C7-713D20E4CD96}" sibTransId="{456D26D8-9F05-4564-8DD6-EDEBA75CB933}"/>
    <dgm:cxn modelId="{D05908D7-8FDB-4E42-8722-B57F4CE59FC3}" type="presOf" srcId="{379E2DFE-395B-4382-B32E-714195266A11}" destId="{A942A345-9B98-465C-AB64-CA91A1ED89ED}" srcOrd="1" destOrd="0" presId="urn:microsoft.com/office/officeart/2005/8/layout/cycle7"/>
    <dgm:cxn modelId="{047EDA4A-7594-4BED-8497-1390A869EBCA}" type="presParOf" srcId="{7DE30676-E283-4A8F-94DC-87B511E5D4D3}" destId="{F484958A-8765-4688-B62D-A0E99187BDF8}" srcOrd="0" destOrd="0" presId="urn:microsoft.com/office/officeart/2005/8/layout/cycle7"/>
    <dgm:cxn modelId="{153B33E9-1CFD-4A8D-A0BE-4F7C944BD196}" type="presParOf" srcId="{7DE30676-E283-4A8F-94DC-87B511E5D4D3}" destId="{F724DCE1-0771-4E7A-A9F4-94DA32CD5AEE}" srcOrd="1" destOrd="0" presId="urn:microsoft.com/office/officeart/2005/8/layout/cycle7"/>
    <dgm:cxn modelId="{EF81C40F-B87B-4E71-873B-F376689779BB}" type="presParOf" srcId="{F724DCE1-0771-4E7A-A9F4-94DA32CD5AEE}" destId="{CED76287-10A6-4476-B019-1BFF54D75EB0}" srcOrd="0" destOrd="0" presId="urn:microsoft.com/office/officeart/2005/8/layout/cycle7"/>
    <dgm:cxn modelId="{096939AA-21B7-471C-9B64-E61185561E4B}" type="presParOf" srcId="{7DE30676-E283-4A8F-94DC-87B511E5D4D3}" destId="{3576C1EB-DAFC-4BE5-B247-6B2E25C67FF9}" srcOrd="2" destOrd="0" presId="urn:microsoft.com/office/officeart/2005/8/layout/cycle7"/>
    <dgm:cxn modelId="{3763013B-02B1-4B86-A18C-D35BE8281244}" type="presParOf" srcId="{7DE30676-E283-4A8F-94DC-87B511E5D4D3}" destId="{EDEE7410-F492-455F-9920-1A9667F1A164}" srcOrd="3" destOrd="0" presId="urn:microsoft.com/office/officeart/2005/8/layout/cycle7"/>
    <dgm:cxn modelId="{CCE50D2A-A530-44DC-B1DF-EE0864F8E18A}" type="presParOf" srcId="{EDEE7410-F492-455F-9920-1A9667F1A164}" destId="{A942A345-9B98-465C-AB64-CA91A1ED89ED}" srcOrd="0" destOrd="0" presId="urn:microsoft.com/office/officeart/2005/8/layout/cycle7"/>
    <dgm:cxn modelId="{8CE2037F-AA41-43A1-8CB3-D15BB102F9BC}" type="presParOf" srcId="{7DE30676-E283-4A8F-94DC-87B511E5D4D3}" destId="{072E8ADC-8860-4CBE-9550-213A1C9DA1B6}" srcOrd="4" destOrd="0" presId="urn:microsoft.com/office/officeart/2005/8/layout/cycle7"/>
    <dgm:cxn modelId="{1853A71E-4A9A-4F5F-A6B7-63F4592AE724}" type="presParOf" srcId="{7DE30676-E283-4A8F-94DC-87B511E5D4D3}" destId="{EBE5369E-42BD-4559-8690-F00EE5997A89}" srcOrd="5" destOrd="0" presId="urn:microsoft.com/office/officeart/2005/8/layout/cycle7"/>
    <dgm:cxn modelId="{A851872D-CA2B-474C-A505-B7C2C22FD479}" type="presParOf" srcId="{EBE5369E-42BD-4559-8690-F00EE5997A89}" destId="{163101AC-34AD-47C9-8691-FA2DA07DC68C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EB2F0-5E04-4DE1-B5FD-94173652BE3A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D"/>
        </a:p>
      </dgm:t>
    </dgm:pt>
    <dgm:pt modelId="{EB114D5F-8FA0-4067-ADAE-6BB2189BF4C1}">
      <dgm:prSet phldrT="[Text]" custT="1"/>
      <dgm:spPr/>
      <dgm:t>
        <a:bodyPr/>
        <a:lstStyle/>
        <a:p>
          <a:r>
            <a:rPr lang="en-ID" sz="2000" dirty="0"/>
            <a:t>RELEVANSI</a:t>
          </a:r>
        </a:p>
      </dgm:t>
    </dgm:pt>
    <dgm:pt modelId="{88500DD1-931A-438D-BEBD-7BEBC6E0C655}" type="parTrans" cxnId="{C3101F3F-1FC9-4754-9E2F-C1928928F945}">
      <dgm:prSet/>
      <dgm:spPr/>
      <dgm:t>
        <a:bodyPr/>
        <a:lstStyle/>
        <a:p>
          <a:endParaRPr lang="en-ID"/>
        </a:p>
      </dgm:t>
    </dgm:pt>
    <dgm:pt modelId="{DDE4E41A-2749-4AC6-9B0A-84397AED03DA}" type="sibTrans" cxnId="{C3101F3F-1FC9-4754-9E2F-C1928928F945}">
      <dgm:prSet/>
      <dgm:spPr/>
      <dgm:t>
        <a:bodyPr/>
        <a:lstStyle/>
        <a:p>
          <a:endParaRPr lang="en-ID"/>
        </a:p>
      </dgm:t>
    </dgm:pt>
    <dgm:pt modelId="{3716C8E5-A379-4E24-A84A-0F1BB5540BC2}">
      <dgm:prSet phldrT="[Text]" custT="1"/>
      <dgm:spPr/>
      <dgm:t>
        <a:bodyPr/>
        <a:lstStyle/>
        <a:p>
          <a:r>
            <a:rPr lang="en-ID" sz="1800" dirty="0" err="1"/>
            <a:t>Sejauh</a:t>
          </a:r>
          <a:r>
            <a:rPr lang="en-ID" sz="1800" dirty="0"/>
            <a:t> mana data </a:t>
          </a:r>
          <a:r>
            <a:rPr lang="en-ID" sz="1800" dirty="0" err="1"/>
            <a:t>memenuhi</a:t>
          </a:r>
          <a:r>
            <a:rPr lang="en-ID" sz="1800" dirty="0"/>
            <a:t> </a:t>
          </a:r>
          <a:r>
            <a:rPr lang="en-ID" sz="1800" dirty="0" err="1"/>
            <a:t>kebutuhan</a:t>
          </a:r>
          <a:r>
            <a:rPr lang="en-ID" sz="1800" dirty="0"/>
            <a:t> </a:t>
          </a:r>
          <a:r>
            <a:rPr lang="en-ID" sz="1800" dirty="0" err="1"/>
            <a:t>pengguna</a:t>
          </a:r>
          <a:endParaRPr lang="en-ID" sz="1800" dirty="0"/>
        </a:p>
      </dgm:t>
    </dgm:pt>
    <dgm:pt modelId="{39313E3E-AAA4-4D38-B24B-BD6C598B1994}" type="parTrans" cxnId="{9F8FE0B9-563E-48E3-A8AD-0E4049F72F6E}">
      <dgm:prSet/>
      <dgm:spPr/>
      <dgm:t>
        <a:bodyPr/>
        <a:lstStyle/>
        <a:p>
          <a:endParaRPr lang="en-ID"/>
        </a:p>
      </dgm:t>
    </dgm:pt>
    <dgm:pt modelId="{3C807671-8397-4757-A94E-71BC3C08E91B}" type="sibTrans" cxnId="{9F8FE0B9-563E-48E3-A8AD-0E4049F72F6E}">
      <dgm:prSet/>
      <dgm:spPr/>
      <dgm:t>
        <a:bodyPr/>
        <a:lstStyle/>
        <a:p>
          <a:endParaRPr lang="en-ID"/>
        </a:p>
      </dgm:t>
    </dgm:pt>
    <dgm:pt modelId="{B62FDC5C-5CBC-454F-8613-E020137BA6B5}">
      <dgm:prSet phldrT="[Text]"/>
      <dgm:spPr/>
      <dgm:t>
        <a:bodyPr/>
        <a:lstStyle/>
        <a:p>
          <a:r>
            <a:rPr lang="en-ID" dirty="0"/>
            <a:t>AKURASI</a:t>
          </a:r>
        </a:p>
      </dgm:t>
    </dgm:pt>
    <dgm:pt modelId="{347D33AD-2E22-48F1-8F84-7715E257C376}" type="parTrans" cxnId="{1E63CF48-A887-48E8-92E2-82F9120BE0E0}">
      <dgm:prSet/>
      <dgm:spPr/>
      <dgm:t>
        <a:bodyPr/>
        <a:lstStyle/>
        <a:p>
          <a:endParaRPr lang="en-ID"/>
        </a:p>
      </dgm:t>
    </dgm:pt>
    <dgm:pt modelId="{F225F4E6-09E4-499E-82DA-4E9E71E25DC4}" type="sibTrans" cxnId="{1E63CF48-A887-48E8-92E2-82F9120BE0E0}">
      <dgm:prSet/>
      <dgm:spPr/>
      <dgm:t>
        <a:bodyPr/>
        <a:lstStyle/>
        <a:p>
          <a:endParaRPr lang="en-ID"/>
        </a:p>
      </dgm:t>
    </dgm:pt>
    <dgm:pt modelId="{B362D547-8DDC-40A7-B021-994FDA84476D}">
      <dgm:prSet phldrT="[Text]" custT="1"/>
      <dgm:spPr/>
      <dgm:t>
        <a:bodyPr/>
        <a:lstStyle/>
        <a:p>
          <a:r>
            <a:rPr lang="en-ID" sz="1800" dirty="0" err="1"/>
            <a:t>Kemampuan</a:t>
          </a:r>
          <a:r>
            <a:rPr lang="en-ID" sz="1800" dirty="0"/>
            <a:t> data </a:t>
          </a:r>
          <a:r>
            <a:rPr lang="en-ID" sz="1800" dirty="0" err="1"/>
            <a:t>dalam</a:t>
          </a:r>
          <a:r>
            <a:rPr lang="en-ID" sz="1800" dirty="0"/>
            <a:t> </a:t>
          </a:r>
          <a:r>
            <a:rPr lang="en-ID" sz="1800" dirty="0" err="1"/>
            <a:t>menjelaskan</a:t>
          </a:r>
          <a:r>
            <a:rPr lang="en-ID" sz="1800" dirty="0"/>
            <a:t> </a:t>
          </a:r>
          <a:r>
            <a:rPr lang="en-ID" sz="1800" dirty="0" err="1"/>
            <a:t>fenomena</a:t>
          </a:r>
          <a:r>
            <a:rPr lang="en-ID" sz="1800" dirty="0"/>
            <a:t> </a:t>
          </a:r>
          <a:r>
            <a:rPr lang="en-ID" sz="1800" dirty="0" err="1"/>
            <a:t>secara</a:t>
          </a:r>
          <a:r>
            <a:rPr lang="en-ID" sz="1800" dirty="0"/>
            <a:t> </a:t>
          </a:r>
          <a:r>
            <a:rPr lang="en-ID" sz="1800" dirty="0" err="1"/>
            <a:t>tepat</a:t>
          </a:r>
          <a:endParaRPr lang="en-ID" sz="1800" dirty="0"/>
        </a:p>
      </dgm:t>
    </dgm:pt>
    <dgm:pt modelId="{B43A7CA7-AA4E-44E9-A8E6-FD4628851547}" type="parTrans" cxnId="{6D21F0BB-31BA-42BD-A64A-55AB0775054A}">
      <dgm:prSet/>
      <dgm:spPr/>
      <dgm:t>
        <a:bodyPr/>
        <a:lstStyle/>
        <a:p>
          <a:endParaRPr lang="en-ID"/>
        </a:p>
      </dgm:t>
    </dgm:pt>
    <dgm:pt modelId="{AFF11FB7-8ED7-4393-9E70-0166A99A56A7}" type="sibTrans" cxnId="{6D21F0BB-31BA-42BD-A64A-55AB0775054A}">
      <dgm:prSet/>
      <dgm:spPr/>
      <dgm:t>
        <a:bodyPr/>
        <a:lstStyle/>
        <a:p>
          <a:endParaRPr lang="en-ID"/>
        </a:p>
      </dgm:t>
    </dgm:pt>
    <dgm:pt modelId="{88B5CC12-3555-4109-AD0E-DA0BA71ED5FF}">
      <dgm:prSet phldrT="[Text]"/>
      <dgm:spPr/>
      <dgm:t>
        <a:bodyPr/>
        <a:lstStyle/>
        <a:p>
          <a:pPr>
            <a:buAutoNum type="arabicPeriod"/>
          </a:pPr>
          <a:r>
            <a:rPr lang="en-ID" dirty="0"/>
            <a:t>AKTUALITAS DAN KETEPATAN WAKTU</a:t>
          </a:r>
        </a:p>
      </dgm:t>
    </dgm:pt>
    <dgm:pt modelId="{DA6B6C79-5C4A-4A32-A0EF-8A10994726D1}" type="parTrans" cxnId="{F64BE512-F4F0-4D86-B9E4-14B02B1903F2}">
      <dgm:prSet/>
      <dgm:spPr/>
      <dgm:t>
        <a:bodyPr/>
        <a:lstStyle/>
        <a:p>
          <a:endParaRPr lang="en-ID"/>
        </a:p>
      </dgm:t>
    </dgm:pt>
    <dgm:pt modelId="{64F388BC-B217-440D-A39F-2DAA793DFEB5}" type="sibTrans" cxnId="{F64BE512-F4F0-4D86-B9E4-14B02B1903F2}">
      <dgm:prSet/>
      <dgm:spPr/>
      <dgm:t>
        <a:bodyPr/>
        <a:lstStyle/>
        <a:p>
          <a:endParaRPr lang="en-ID"/>
        </a:p>
      </dgm:t>
    </dgm:pt>
    <dgm:pt modelId="{C1C7AF85-F8C1-4DD8-A8AC-3D79FF0BE462}">
      <dgm:prSet phldrT="[Text]" custT="1"/>
      <dgm:spPr/>
      <dgm:t>
        <a:bodyPr/>
        <a:lstStyle/>
        <a:p>
          <a:pPr>
            <a:buNone/>
          </a:pPr>
          <a:r>
            <a:rPr lang="en-ID" sz="1200" dirty="0" err="1"/>
            <a:t>Aktualitas</a:t>
          </a:r>
          <a:r>
            <a:rPr lang="en-ID" sz="1200" dirty="0"/>
            <a:t>: </a:t>
          </a:r>
          <a:r>
            <a:rPr lang="en-ID" sz="1200" dirty="0" err="1"/>
            <a:t>perbedaan</a:t>
          </a:r>
          <a:r>
            <a:rPr lang="en-ID" sz="1200" dirty="0"/>
            <a:t> </a:t>
          </a:r>
          <a:r>
            <a:rPr lang="en-ID" sz="1200" dirty="0" err="1"/>
            <a:t>antara</a:t>
          </a:r>
          <a:r>
            <a:rPr lang="en-ID" sz="1200" dirty="0"/>
            <a:t> </a:t>
          </a:r>
          <a:r>
            <a:rPr lang="en-ID" sz="1200" dirty="0" err="1"/>
            <a:t>waktu</a:t>
          </a:r>
          <a:r>
            <a:rPr lang="en-ID" sz="1200" dirty="0"/>
            <a:t> </a:t>
          </a:r>
          <a:r>
            <a:rPr lang="en-ID" sz="1200" dirty="0" err="1"/>
            <a:t>suatu</a:t>
          </a:r>
          <a:r>
            <a:rPr lang="en-ID" sz="1200" dirty="0"/>
            <a:t> data/</a:t>
          </a:r>
          <a:r>
            <a:rPr lang="en-ID" sz="1200" dirty="0" err="1"/>
            <a:t>informasi</a:t>
          </a:r>
          <a:r>
            <a:rPr lang="en-ID" sz="1200" dirty="0"/>
            <a:t> </a:t>
          </a:r>
          <a:r>
            <a:rPr lang="en-ID" sz="1200" dirty="0" err="1"/>
            <a:t>statistik</a:t>
          </a:r>
          <a:r>
            <a:rPr lang="en-ID" sz="1200" dirty="0"/>
            <a:t> </a:t>
          </a:r>
          <a:r>
            <a:rPr lang="en-ID" sz="1200" dirty="0" err="1"/>
            <a:t>dihasilkan</a:t>
          </a:r>
          <a:r>
            <a:rPr lang="en-ID" sz="1200" dirty="0"/>
            <a:t> </a:t>
          </a:r>
          <a:r>
            <a:rPr lang="en-ID" sz="1200" dirty="0" err="1"/>
            <a:t>dengan</a:t>
          </a:r>
          <a:r>
            <a:rPr lang="en-ID" sz="1200" dirty="0"/>
            <a:t> </a:t>
          </a:r>
          <a:r>
            <a:rPr lang="en-ID" sz="1200" dirty="0" err="1"/>
            <a:t>waktu</a:t>
          </a:r>
          <a:r>
            <a:rPr lang="en-ID" sz="1200" dirty="0"/>
            <a:t> data/</a:t>
          </a:r>
          <a:r>
            <a:rPr lang="en-ID" sz="1200" dirty="0" err="1"/>
            <a:t>informasi</a:t>
          </a:r>
          <a:r>
            <a:rPr lang="en-ID" sz="1200" dirty="0"/>
            <a:t> </a:t>
          </a:r>
          <a:r>
            <a:rPr lang="en-ID" sz="1200" dirty="0" err="1"/>
            <a:t>tersebut</a:t>
          </a:r>
          <a:r>
            <a:rPr lang="en-ID" sz="1200" dirty="0"/>
            <a:t> </a:t>
          </a:r>
          <a:r>
            <a:rPr lang="en-ID" sz="1200" dirty="0" err="1"/>
            <a:t>didiseminasikan</a:t>
          </a:r>
          <a:r>
            <a:rPr lang="en-ID" sz="1200" dirty="0"/>
            <a:t> </a:t>
          </a:r>
          <a:r>
            <a:rPr lang="en-ID" sz="1200" dirty="0" err="1"/>
            <a:t>atau</a:t>
          </a:r>
          <a:r>
            <a:rPr lang="en-ID" sz="1200" dirty="0"/>
            <a:t> </a:t>
          </a:r>
          <a:r>
            <a:rPr lang="en-ID" sz="1200" dirty="0" err="1"/>
            <a:t>dirilis</a:t>
          </a:r>
          <a:r>
            <a:rPr lang="en-ID" sz="1200" dirty="0"/>
            <a:t>.</a:t>
          </a:r>
        </a:p>
      </dgm:t>
    </dgm:pt>
    <dgm:pt modelId="{6CAF0007-E043-4286-B7AA-D114E0EC767E}" type="parTrans" cxnId="{FC97DBCA-F3C7-49EA-9229-CE3913E6EAED}">
      <dgm:prSet/>
      <dgm:spPr/>
      <dgm:t>
        <a:bodyPr/>
        <a:lstStyle/>
        <a:p>
          <a:endParaRPr lang="en-ID"/>
        </a:p>
      </dgm:t>
    </dgm:pt>
    <dgm:pt modelId="{7D3D4BFB-5537-46E4-906B-7490023A8C44}" type="sibTrans" cxnId="{FC97DBCA-F3C7-49EA-9229-CE3913E6EAED}">
      <dgm:prSet/>
      <dgm:spPr/>
      <dgm:t>
        <a:bodyPr/>
        <a:lstStyle/>
        <a:p>
          <a:endParaRPr lang="en-ID"/>
        </a:p>
      </dgm:t>
    </dgm:pt>
    <dgm:pt modelId="{A526CF83-BD25-4064-962C-70E059E94CDA}">
      <dgm:prSet custT="1"/>
      <dgm:spPr/>
      <dgm:t>
        <a:bodyPr/>
        <a:lstStyle/>
        <a:p>
          <a:r>
            <a:rPr lang="en-ID" sz="1200" dirty="0" err="1"/>
            <a:t>Tepat</a:t>
          </a:r>
          <a:r>
            <a:rPr lang="en-ID" sz="1200" dirty="0"/>
            <a:t> </a:t>
          </a:r>
          <a:r>
            <a:rPr lang="en-ID" sz="1200" dirty="0" err="1"/>
            <a:t>waktu</a:t>
          </a:r>
          <a:r>
            <a:rPr lang="en-ID" sz="1200" dirty="0"/>
            <a:t> </a:t>
          </a:r>
          <a:r>
            <a:rPr lang="en-ID" sz="1200" dirty="0" err="1"/>
            <a:t>menunjukkan</a:t>
          </a:r>
          <a:r>
            <a:rPr lang="en-ID" sz="1200" dirty="0"/>
            <a:t> </a:t>
          </a:r>
          <a:r>
            <a:rPr lang="en-ID" sz="1200" dirty="0" err="1"/>
            <a:t>kesesuaian</a:t>
          </a:r>
          <a:r>
            <a:rPr lang="en-ID" sz="1200" dirty="0"/>
            <a:t> </a:t>
          </a:r>
          <a:r>
            <a:rPr lang="en-ID" sz="1200" dirty="0" err="1"/>
            <a:t>suatu</a:t>
          </a:r>
          <a:r>
            <a:rPr lang="en-ID" sz="1200" dirty="0"/>
            <a:t> data/</a:t>
          </a:r>
          <a:r>
            <a:rPr lang="en-ID" sz="1200" dirty="0" err="1"/>
            <a:t>informasi</a:t>
          </a:r>
          <a:r>
            <a:rPr lang="en-ID" sz="1200" dirty="0"/>
            <a:t> yang </a:t>
          </a:r>
          <a:r>
            <a:rPr lang="en-ID" sz="1200" dirty="0" err="1"/>
            <a:t>dirilis</a:t>
          </a:r>
          <a:r>
            <a:rPr lang="en-ID" sz="1200" dirty="0"/>
            <a:t> </a:t>
          </a:r>
          <a:r>
            <a:rPr lang="en-ID" sz="1200" dirty="0" err="1"/>
            <a:t>dengan</a:t>
          </a:r>
          <a:r>
            <a:rPr lang="en-ID" sz="1200" dirty="0"/>
            <a:t> </a:t>
          </a:r>
          <a:r>
            <a:rPr lang="en-ID" sz="1200" dirty="0" err="1"/>
            <a:t>jadwal</a:t>
          </a:r>
          <a:r>
            <a:rPr lang="en-ID" sz="1200" dirty="0"/>
            <a:t> yang </a:t>
          </a:r>
          <a:r>
            <a:rPr lang="en-ID" sz="1200" dirty="0" err="1"/>
            <a:t>telah</a:t>
          </a:r>
          <a:r>
            <a:rPr lang="en-ID" sz="1200" dirty="0"/>
            <a:t> </a:t>
          </a:r>
          <a:r>
            <a:rPr lang="en-ID" sz="1200" dirty="0" err="1"/>
            <a:t>ditetapkan</a:t>
          </a:r>
          <a:r>
            <a:rPr lang="en-ID" sz="1200" dirty="0"/>
            <a:t> dan </a:t>
          </a:r>
          <a:r>
            <a:rPr lang="en-ID" sz="1200" dirty="0" err="1"/>
            <a:t>diinformasikan</a:t>
          </a:r>
          <a:r>
            <a:rPr lang="en-ID" sz="1200" dirty="0"/>
            <a:t> </a:t>
          </a:r>
          <a:r>
            <a:rPr lang="en-ID" sz="1200" dirty="0" err="1"/>
            <a:t>ke</a:t>
          </a:r>
          <a:r>
            <a:rPr lang="en-ID" sz="1200" dirty="0"/>
            <a:t> </a:t>
          </a:r>
          <a:r>
            <a:rPr lang="en-ID" sz="1200" dirty="0" err="1"/>
            <a:t>pengguna</a:t>
          </a:r>
          <a:r>
            <a:rPr lang="en-ID" sz="1200" dirty="0"/>
            <a:t>.</a:t>
          </a:r>
        </a:p>
      </dgm:t>
    </dgm:pt>
    <dgm:pt modelId="{ABCE42CF-676D-4D57-9691-E6B43467DCF8}" type="parTrans" cxnId="{753833C9-5CC9-4A83-A910-A18141764F6A}">
      <dgm:prSet/>
      <dgm:spPr/>
      <dgm:t>
        <a:bodyPr/>
        <a:lstStyle/>
        <a:p>
          <a:endParaRPr lang="en-ID"/>
        </a:p>
      </dgm:t>
    </dgm:pt>
    <dgm:pt modelId="{C20BFC6F-C914-4C63-B0EF-C72ABAEC17E2}" type="sibTrans" cxnId="{753833C9-5CC9-4A83-A910-A18141764F6A}">
      <dgm:prSet/>
      <dgm:spPr/>
      <dgm:t>
        <a:bodyPr/>
        <a:lstStyle/>
        <a:p>
          <a:endParaRPr lang="en-ID"/>
        </a:p>
      </dgm:t>
    </dgm:pt>
    <dgm:pt modelId="{9B7BC13C-2E5E-4965-85B6-036035DDD6F0}">
      <dgm:prSet/>
      <dgm:spPr/>
      <dgm:t>
        <a:bodyPr/>
        <a:lstStyle/>
        <a:p>
          <a:pPr>
            <a:buAutoNum type="arabicPeriod"/>
          </a:pPr>
          <a:r>
            <a:rPr lang="en-ID" dirty="0" err="1"/>
            <a:t>Koherensi</a:t>
          </a:r>
          <a:r>
            <a:rPr lang="en-ID" dirty="0"/>
            <a:t> &amp; </a:t>
          </a:r>
          <a:r>
            <a:rPr lang="en-ID" dirty="0" err="1"/>
            <a:t>Keterbandingan</a:t>
          </a:r>
          <a:endParaRPr lang="en-ID" dirty="0"/>
        </a:p>
      </dgm:t>
    </dgm:pt>
    <dgm:pt modelId="{E88FEE23-06BC-47CF-8532-D881677A9CFB}" type="parTrans" cxnId="{BC12F5A4-42D8-4A54-B872-B3EA6D3FDDD3}">
      <dgm:prSet/>
      <dgm:spPr/>
      <dgm:t>
        <a:bodyPr/>
        <a:lstStyle/>
        <a:p>
          <a:endParaRPr lang="en-ID"/>
        </a:p>
      </dgm:t>
    </dgm:pt>
    <dgm:pt modelId="{F1034DA4-1230-4C9A-B4FC-22A4BDF08955}" type="sibTrans" cxnId="{BC12F5A4-42D8-4A54-B872-B3EA6D3FDDD3}">
      <dgm:prSet/>
      <dgm:spPr/>
      <dgm:t>
        <a:bodyPr/>
        <a:lstStyle/>
        <a:p>
          <a:endParaRPr lang="en-ID"/>
        </a:p>
      </dgm:t>
    </dgm:pt>
    <dgm:pt modelId="{8B695E6D-D24F-4B93-82C2-A10E94FA558D}">
      <dgm:prSet custT="1"/>
      <dgm:spPr/>
      <dgm:t>
        <a:bodyPr/>
        <a:lstStyle/>
        <a:p>
          <a:pPr>
            <a:buNone/>
          </a:pPr>
          <a:r>
            <a:rPr lang="en-ID" sz="1100" dirty="0" err="1"/>
            <a:t>Koherensi</a:t>
          </a:r>
          <a:r>
            <a:rPr lang="en-ID" sz="1100" dirty="0"/>
            <a:t> : data/</a:t>
          </a:r>
          <a:r>
            <a:rPr lang="en-ID" sz="1100" dirty="0" err="1"/>
            <a:t>informasi</a:t>
          </a:r>
          <a:r>
            <a:rPr lang="en-ID" sz="1100" dirty="0"/>
            <a:t> </a:t>
          </a:r>
          <a:r>
            <a:rPr lang="en-ID" sz="1100" dirty="0" err="1"/>
            <a:t>statistik</a:t>
          </a:r>
          <a:r>
            <a:rPr lang="en-ID" sz="1100" dirty="0"/>
            <a:t> yang </a:t>
          </a:r>
          <a:r>
            <a:rPr lang="en-ID" sz="1100" dirty="0" err="1"/>
            <a:t>berasal</a:t>
          </a:r>
          <a:r>
            <a:rPr lang="en-ID" sz="1100" dirty="0"/>
            <a:t> </a:t>
          </a:r>
          <a:r>
            <a:rPr lang="en-ID" sz="1100" dirty="0" err="1"/>
            <a:t>dari</a:t>
          </a:r>
          <a:r>
            <a:rPr lang="en-ID" sz="1100" dirty="0"/>
            <a:t> </a:t>
          </a:r>
          <a:r>
            <a:rPr lang="en-ID" sz="1100" dirty="0" err="1"/>
            <a:t>sumber</a:t>
          </a:r>
          <a:r>
            <a:rPr lang="en-ID" sz="1100" dirty="0"/>
            <a:t> dan </a:t>
          </a:r>
          <a:r>
            <a:rPr lang="en-ID" sz="1100" dirty="0" err="1"/>
            <a:t>metode</a:t>
          </a:r>
          <a:r>
            <a:rPr lang="en-ID" sz="1100" dirty="0"/>
            <a:t> yang </a:t>
          </a:r>
          <a:r>
            <a:rPr lang="en-ID" sz="1100" dirty="0" err="1"/>
            <a:t>berbeda</a:t>
          </a:r>
          <a:r>
            <a:rPr lang="en-ID" sz="1100" dirty="0"/>
            <a:t>, </a:t>
          </a:r>
          <a:r>
            <a:rPr lang="en-ID" sz="1100" dirty="0" err="1"/>
            <a:t>tetapi</a:t>
          </a:r>
          <a:r>
            <a:rPr lang="en-ID" sz="1100" dirty="0"/>
            <a:t> </a:t>
          </a:r>
          <a:r>
            <a:rPr lang="en-ID" sz="1100" dirty="0" err="1"/>
            <a:t>menggambarkan</a:t>
          </a:r>
          <a:r>
            <a:rPr lang="en-ID" sz="1100" dirty="0"/>
            <a:t> </a:t>
          </a:r>
          <a:r>
            <a:rPr lang="en-ID" sz="1100" dirty="0" err="1"/>
            <a:t>suatu</a:t>
          </a:r>
          <a:r>
            <a:rPr lang="en-ID" sz="1100" dirty="0"/>
            <a:t> </a:t>
          </a:r>
          <a:r>
            <a:rPr lang="en-ID" sz="1100" dirty="0" err="1"/>
            <a:t>fenomena</a:t>
          </a:r>
          <a:r>
            <a:rPr lang="en-ID" sz="1100" dirty="0"/>
            <a:t> yang </a:t>
          </a:r>
          <a:r>
            <a:rPr lang="en-ID" sz="1100" dirty="0" err="1"/>
            <a:t>selaras</a:t>
          </a:r>
          <a:r>
            <a:rPr lang="en-ID" sz="1100" dirty="0"/>
            <a:t>. </a:t>
          </a:r>
        </a:p>
      </dgm:t>
    </dgm:pt>
    <dgm:pt modelId="{BD742C7D-8FC9-4AD0-8C3C-53391D409BEE}" type="parTrans" cxnId="{03E3B774-D714-46B9-97C3-06F5C7C6FC77}">
      <dgm:prSet/>
      <dgm:spPr/>
      <dgm:t>
        <a:bodyPr/>
        <a:lstStyle/>
        <a:p>
          <a:endParaRPr lang="en-ID"/>
        </a:p>
      </dgm:t>
    </dgm:pt>
    <dgm:pt modelId="{6BCBA212-4D02-41EF-B3C8-A919DB22DC86}" type="sibTrans" cxnId="{03E3B774-D714-46B9-97C3-06F5C7C6FC77}">
      <dgm:prSet/>
      <dgm:spPr/>
      <dgm:t>
        <a:bodyPr/>
        <a:lstStyle/>
        <a:p>
          <a:endParaRPr lang="en-ID"/>
        </a:p>
      </dgm:t>
    </dgm:pt>
    <dgm:pt modelId="{3472169D-FF37-458F-BA39-6A85F776CFC2}">
      <dgm:prSet custT="1"/>
      <dgm:spPr/>
      <dgm:t>
        <a:bodyPr/>
        <a:lstStyle/>
        <a:p>
          <a:r>
            <a:rPr lang="en-ID" sz="1100" dirty="0" err="1"/>
            <a:t>Keterbandingan</a:t>
          </a:r>
          <a:r>
            <a:rPr lang="en-ID" sz="1100" dirty="0"/>
            <a:t> : data </a:t>
          </a:r>
          <a:r>
            <a:rPr lang="en-ID" sz="1100" dirty="0" err="1"/>
            <a:t>statistik</a:t>
          </a:r>
          <a:r>
            <a:rPr lang="en-ID" sz="1100" dirty="0"/>
            <a:t> yang </a:t>
          </a:r>
          <a:r>
            <a:rPr lang="en-ID" sz="1100" dirty="0" err="1"/>
            <a:t>diagregasi</a:t>
          </a:r>
          <a:r>
            <a:rPr lang="en-ID" sz="1100" dirty="0"/>
            <a:t> </a:t>
          </a:r>
          <a:r>
            <a:rPr lang="en-ID" sz="1100" dirty="0" err="1"/>
            <a:t>berdasarkan</a:t>
          </a:r>
          <a:r>
            <a:rPr lang="en-ID" sz="1100" dirty="0"/>
            <a:t> </a:t>
          </a:r>
          <a:r>
            <a:rPr lang="en-ID" sz="1100" dirty="0" err="1"/>
            <a:t>konsep</a:t>
          </a:r>
          <a:r>
            <a:rPr lang="en-ID" sz="1100" dirty="0"/>
            <a:t>, </a:t>
          </a:r>
          <a:r>
            <a:rPr lang="en-ID" sz="1100" dirty="0" err="1"/>
            <a:t>klasifikasi</a:t>
          </a:r>
          <a:r>
            <a:rPr lang="en-ID" sz="1100" dirty="0"/>
            <a:t>, </a:t>
          </a:r>
          <a:r>
            <a:rPr lang="en-ID" sz="1100" dirty="0" err="1"/>
            <a:t>alat</a:t>
          </a:r>
          <a:r>
            <a:rPr lang="en-ID" sz="1100" dirty="0"/>
            <a:t> </a:t>
          </a:r>
          <a:r>
            <a:rPr lang="en-ID" sz="1100" dirty="0" err="1"/>
            <a:t>ukur</a:t>
          </a:r>
          <a:r>
            <a:rPr lang="en-ID" sz="1100" dirty="0"/>
            <a:t>, proses </a:t>
          </a:r>
          <a:r>
            <a:rPr lang="en-ID" sz="1100" dirty="0" err="1"/>
            <a:t>pengukuran</a:t>
          </a:r>
          <a:r>
            <a:rPr lang="en-ID" sz="1100" dirty="0"/>
            <a:t>, dan data </a:t>
          </a:r>
          <a:r>
            <a:rPr lang="en-ID" sz="1100" dirty="0" err="1"/>
            <a:t>dasar</a:t>
          </a:r>
          <a:r>
            <a:rPr lang="en-ID" sz="1100" dirty="0"/>
            <a:t> yang </a:t>
          </a:r>
          <a:r>
            <a:rPr lang="en-ID" sz="1100" dirty="0" err="1"/>
            <a:t>sama</a:t>
          </a:r>
          <a:r>
            <a:rPr lang="en-ID" sz="1100" dirty="0"/>
            <a:t> </a:t>
          </a:r>
          <a:r>
            <a:rPr lang="en-ID" sz="1100" dirty="0" err="1"/>
            <a:t>dapat</a:t>
          </a:r>
          <a:r>
            <a:rPr lang="en-ID" sz="1100" dirty="0"/>
            <a:t> </a:t>
          </a:r>
          <a:r>
            <a:rPr lang="en-ID" sz="1100" dirty="0" err="1"/>
            <a:t>dibandingkan</a:t>
          </a:r>
          <a:r>
            <a:rPr lang="en-ID" sz="1100" dirty="0"/>
            <a:t> </a:t>
          </a:r>
          <a:r>
            <a:rPr lang="en-ID" sz="1100" dirty="0" err="1"/>
            <a:t>dengan</a:t>
          </a:r>
          <a:r>
            <a:rPr lang="en-ID" sz="1100" dirty="0"/>
            <a:t> data </a:t>
          </a:r>
          <a:r>
            <a:rPr lang="en-ID" sz="1100" dirty="0" err="1"/>
            <a:t>statistik</a:t>
          </a:r>
          <a:r>
            <a:rPr lang="en-ID" sz="1100" dirty="0"/>
            <a:t> lain </a:t>
          </a:r>
          <a:r>
            <a:rPr lang="en-ID" sz="1100" dirty="0" err="1"/>
            <a:t>yangberbeda</a:t>
          </a:r>
          <a:r>
            <a:rPr lang="en-ID" sz="1100" dirty="0"/>
            <a:t> </a:t>
          </a:r>
          <a:r>
            <a:rPr lang="en-ID" sz="1100" dirty="0" err="1"/>
            <a:t>waktu</a:t>
          </a:r>
          <a:r>
            <a:rPr lang="en-ID" sz="1100" dirty="0"/>
            <a:t> dan wilayah</a:t>
          </a:r>
        </a:p>
      </dgm:t>
    </dgm:pt>
    <dgm:pt modelId="{FAD07D86-6A16-4341-A214-F5964AE06A14}" type="parTrans" cxnId="{97BB2055-CE53-473D-8B9C-2AF6A4385CA0}">
      <dgm:prSet/>
      <dgm:spPr/>
      <dgm:t>
        <a:bodyPr/>
        <a:lstStyle/>
        <a:p>
          <a:endParaRPr lang="en-ID"/>
        </a:p>
      </dgm:t>
    </dgm:pt>
    <dgm:pt modelId="{28E18EDA-3F85-4057-B4B2-F60AF5D92D27}" type="sibTrans" cxnId="{97BB2055-CE53-473D-8B9C-2AF6A4385CA0}">
      <dgm:prSet/>
      <dgm:spPr/>
      <dgm:t>
        <a:bodyPr/>
        <a:lstStyle/>
        <a:p>
          <a:endParaRPr lang="en-ID"/>
        </a:p>
      </dgm:t>
    </dgm:pt>
    <dgm:pt modelId="{243BF702-3D20-48DC-94F4-7758A336FA88}">
      <dgm:prSet/>
      <dgm:spPr/>
      <dgm:t>
        <a:bodyPr/>
        <a:lstStyle/>
        <a:p>
          <a:pPr>
            <a:buAutoNum type="arabicPeriod"/>
          </a:pPr>
          <a:r>
            <a:rPr lang="en-ID"/>
            <a:t>Aksesibilitas</a:t>
          </a:r>
        </a:p>
      </dgm:t>
    </dgm:pt>
    <dgm:pt modelId="{BCD763D7-ABCC-412B-BA65-E6BBFAEA7782}" type="parTrans" cxnId="{50628334-9464-4BF0-914F-0CEDB316CC9C}">
      <dgm:prSet/>
      <dgm:spPr/>
      <dgm:t>
        <a:bodyPr/>
        <a:lstStyle/>
        <a:p>
          <a:endParaRPr lang="en-ID"/>
        </a:p>
      </dgm:t>
    </dgm:pt>
    <dgm:pt modelId="{FD719F7D-85F9-488F-BD5A-ED0279DF753A}" type="sibTrans" cxnId="{50628334-9464-4BF0-914F-0CEDB316CC9C}">
      <dgm:prSet/>
      <dgm:spPr/>
      <dgm:t>
        <a:bodyPr/>
        <a:lstStyle/>
        <a:p>
          <a:endParaRPr lang="en-ID"/>
        </a:p>
      </dgm:t>
    </dgm:pt>
    <dgm:pt modelId="{FE630679-6C21-4EF2-8A1F-5D7C75BD8D9D}">
      <dgm:prSet/>
      <dgm:spPr/>
      <dgm:t>
        <a:bodyPr/>
        <a:lstStyle/>
        <a:p>
          <a:pPr>
            <a:buNone/>
          </a:pPr>
          <a:r>
            <a:rPr lang="en-ID" dirty="0" err="1"/>
            <a:t>Seberapa</a:t>
          </a:r>
          <a:r>
            <a:rPr lang="en-ID" dirty="0"/>
            <a:t> </a:t>
          </a:r>
          <a:r>
            <a:rPr lang="en-ID" dirty="0" err="1"/>
            <a:t>mudah</a:t>
          </a:r>
          <a:r>
            <a:rPr lang="en-ID" dirty="0"/>
            <a:t> </a:t>
          </a:r>
          <a:r>
            <a:rPr lang="en-ID" dirty="0" err="1"/>
            <a:t>pengguna</a:t>
          </a:r>
          <a:r>
            <a:rPr lang="en-ID" dirty="0"/>
            <a:t> </a:t>
          </a:r>
          <a:r>
            <a:rPr lang="en-ID" dirty="0" err="1"/>
            <a:t>dapat</a:t>
          </a:r>
          <a:r>
            <a:rPr lang="en-ID" dirty="0"/>
            <a:t> </a:t>
          </a:r>
          <a:r>
            <a:rPr lang="en-ID" dirty="0" err="1"/>
            <a:t>mengakses</a:t>
          </a:r>
          <a:r>
            <a:rPr lang="en-ID" dirty="0"/>
            <a:t> data/</a:t>
          </a:r>
          <a:r>
            <a:rPr lang="en-ID" dirty="0" err="1"/>
            <a:t>informasi</a:t>
          </a:r>
          <a:r>
            <a:rPr lang="en-ID" dirty="0"/>
            <a:t> (</a:t>
          </a:r>
          <a:r>
            <a:rPr lang="en-ID" dirty="0" err="1"/>
            <a:t>berikut</a:t>
          </a:r>
          <a:r>
            <a:rPr lang="en-ID" dirty="0"/>
            <a:t> metadata)</a:t>
          </a:r>
        </a:p>
      </dgm:t>
    </dgm:pt>
    <dgm:pt modelId="{1539A338-28E2-46FD-8A1D-1C77E34CF322}" type="parTrans" cxnId="{CEAF126C-14C5-4205-9810-FB0A05C82F41}">
      <dgm:prSet/>
      <dgm:spPr/>
      <dgm:t>
        <a:bodyPr/>
        <a:lstStyle/>
        <a:p>
          <a:endParaRPr lang="en-ID"/>
        </a:p>
      </dgm:t>
    </dgm:pt>
    <dgm:pt modelId="{444A2CBC-2541-4936-82D5-D7C7A366630E}" type="sibTrans" cxnId="{CEAF126C-14C5-4205-9810-FB0A05C82F41}">
      <dgm:prSet/>
      <dgm:spPr/>
      <dgm:t>
        <a:bodyPr/>
        <a:lstStyle/>
        <a:p>
          <a:endParaRPr lang="en-ID"/>
        </a:p>
      </dgm:t>
    </dgm:pt>
    <dgm:pt modelId="{BBC576F1-06E4-49B7-A7E1-88F622A6E8B5}">
      <dgm:prSet/>
      <dgm:spPr/>
    </dgm:pt>
    <dgm:pt modelId="{13035F54-8ECC-46B9-8C36-D400540C3C71}" type="parTrans" cxnId="{CBB1CF0C-85A7-4227-BC86-3B69E1AA21C5}">
      <dgm:prSet/>
      <dgm:spPr/>
      <dgm:t>
        <a:bodyPr/>
        <a:lstStyle/>
        <a:p>
          <a:endParaRPr lang="en-ID"/>
        </a:p>
      </dgm:t>
    </dgm:pt>
    <dgm:pt modelId="{747E601C-58D0-4AEC-9BAD-03C93C266F89}" type="sibTrans" cxnId="{CBB1CF0C-85A7-4227-BC86-3B69E1AA21C5}">
      <dgm:prSet/>
      <dgm:spPr/>
      <dgm:t>
        <a:bodyPr/>
        <a:lstStyle/>
        <a:p>
          <a:endParaRPr lang="en-ID"/>
        </a:p>
      </dgm:t>
    </dgm:pt>
    <dgm:pt modelId="{4BAAD980-5A6B-47A3-8267-5F23448D7775}">
      <dgm:prSet/>
      <dgm:spPr/>
    </dgm:pt>
    <dgm:pt modelId="{3300A037-3E2A-4F16-BC31-6CC3F29487A0}" type="parTrans" cxnId="{0825AC65-33CC-42C2-91FC-FAA3EAE7BEBA}">
      <dgm:prSet/>
      <dgm:spPr/>
      <dgm:t>
        <a:bodyPr/>
        <a:lstStyle/>
        <a:p>
          <a:endParaRPr lang="en-ID"/>
        </a:p>
      </dgm:t>
    </dgm:pt>
    <dgm:pt modelId="{8ECBB0C0-999E-445E-927F-B9D078DB026A}" type="sibTrans" cxnId="{0825AC65-33CC-42C2-91FC-FAA3EAE7BEBA}">
      <dgm:prSet/>
      <dgm:spPr/>
      <dgm:t>
        <a:bodyPr/>
        <a:lstStyle/>
        <a:p>
          <a:endParaRPr lang="en-ID"/>
        </a:p>
      </dgm:t>
    </dgm:pt>
    <dgm:pt modelId="{5B0C3D7C-5EFE-45F3-81FB-87AC2192352B}" type="pres">
      <dgm:prSet presAssocID="{F5DEB2F0-5E04-4DE1-B5FD-94173652BE3A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A36DA2A8-CB90-46C6-9996-D118AC12640C}" type="pres">
      <dgm:prSet presAssocID="{EB114D5F-8FA0-4067-ADAE-6BB2189BF4C1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43818AEB-24D7-4313-B5FF-0CC534BA7EEA}" type="pres">
      <dgm:prSet presAssocID="{EB114D5F-8FA0-4067-ADAE-6BB2189BF4C1}" presName="childText1" presStyleLbl="solidAlignAcc1" presStyleIdx="0" presStyleCnt="5">
        <dgm:presLayoutVars>
          <dgm:chMax val="0"/>
          <dgm:chPref val="0"/>
          <dgm:bulletEnabled val="1"/>
        </dgm:presLayoutVars>
      </dgm:prSet>
      <dgm:spPr/>
    </dgm:pt>
    <dgm:pt modelId="{BDDEFDFB-B7C6-4472-84D0-41094F69E55C}" type="pres">
      <dgm:prSet presAssocID="{B62FDC5C-5CBC-454F-8613-E020137BA6B5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10707EE1-9CF8-446F-BFA0-AC31904A9C43}" type="pres">
      <dgm:prSet presAssocID="{B62FDC5C-5CBC-454F-8613-E020137BA6B5}" presName="childText2" presStyleLbl="solidAlignAcc1" presStyleIdx="1" presStyleCnt="5">
        <dgm:presLayoutVars>
          <dgm:chMax val="0"/>
          <dgm:chPref val="0"/>
          <dgm:bulletEnabled val="1"/>
        </dgm:presLayoutVars>
      </dgm:prSet>
      <dgm:spPr/>
    </dgm:pt>
    <dgm:pt modelId="{A44A93F4-6760-4705-9C94-9A3660013ED7}" type="pres">
      <dgm:prSet presAssocID="{88B5CC12-3555-4109-AD0E-DA0BA71ED5FF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21F74441-860B-489B-A4BD-E30C0129FA66}" type="pres">
      <dgm:prSet presAssocID="{88B5CC12-3555-4109-AD0E-DA0BA71ED5FF}" presName="childText3" presStyleLbl="solidAlignAcc1" presStyleIdx="2" presStyleCnt="5" custScaleY="125952">
        <dgm:presLayoutVars>
          <dgm:chMax val="0"/>
          <dgm:chPref val="0"/>
          <dgm:bulletEnabled val="1"/>
        </dgm:presLayoutVars>
      </dgm:prSet>
      <dgm:spPr/>
    </dgm:pt>
    <dgm:pt modelId="{CEBE3F38-E360-4C14-91CB-F6B15FE7B4A5}" type="pres">
      <dgm:prSet presAssocID="{9B7BC13C-2E5E-4965-85B6-036035DDD6F0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5A7BFF9C-4542-4EE7-AE3A-C127DE461C68}" type="pres">
      <dgm:prSet presAssocID="{9B7BC13C-2E5E-4965-85B6-036035DDD6F0}" presName="childText4" presStyleLbl="solidAlignAcc1" presStyleIdx="3" presStyleCnt="5" custScaleY="120261">
        <dgm:presLayoutVars>
          <dgm:chMax val="0"/>
          <dgm:chPref val="0"/>
          <dgm:bulletEnabled val="1"/>
        </dgm:presLayoutVars>
      </dgm:prSet>
      <dgm:spPr/>
    </dgm:pt>
    <dgm:pt modelId="{5A79BC10-4817-401F-AE4C-958485A7C2D0}" type="pres">
      <dgm:prSet presAssocID="{243BF702-3D20-48DC-94F4-7758A336FA88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  <dgm:pt modelId="{FBACBBB7-B6D2-4FB1-B0FF-EBADC178CD09}" type="pres">
      <dgm:prSet presAssocID="{243BF702-3D20-48DC-94F4-7758A336FA88}" presName="childText5" presStyleLbl="solidAlignAcc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D3F3D02-F3D7-4A53-AF64-476A3C381BA0}" type="presOf" srcId="{8B695E6D-D24F-4B93-82C2-A10E94FA558D}" destId="{5A7BFF9C-4542-4EE7-AE3A-C127DE461C68}" srcOrd="0" destOrd="0" presId="urn:microsoft.com/office/officeart/2009/3/layout/IncreasingArrowsProcess"/>
    <dgm:cxn modelId="{356D2B04-BD18-4607-A466-0E103C5AEE3C}" type="presOf" srcId="{A526CF83-BD25-4064-962C-70E059E94CDA}" destId="{21F74441-860B-489B-A4BD-E30C0129FA66}" srcOrd="0" destOrd="1" presId="urn:microsoft.com/office/officeart/2009/3/layout/IncreasingArrowsProcess"/>
    <dgm:cxn modelId="{EBAFEC07-D3FE-4B43-8D82-BB2025892849}" type="presOf" srcId="{EB114D5F-8FA0-4067-ADAE-6BB2189BF4C1}" destId="{A36DA2A8-CB90-46C6-9996-D118AC12640C}" srcOrd="0" destOrd="0" presId="urn:microsoft.com/office/officeart/2009/3/layout/IncreasingArrowsProcess"/>
    <dgm:cxn modelId="{B73AD60B-6263-4709-B9E1-928F444696E0}" type="presOf" srcId="{9B7BC13C-2E5E-4965-85B6-036035DDD6F0}" destId="{CEBE3F38-E360-4C14-91CB-F6B15FE7B4A5}" srcOrd="0" destOrd="0" presId="urn:microsoft.com/office/officeart/2009/3/layout/IncreasingArrowsProcess"/>
    <dgm:cxn modelId="{CBB1CF0C-85A7-4227-BC86-3B69E1AA21C5}" srcId="{F5DEB2F0-5E04-4DE1-B5FD-94173652BE3A}" destId="{BBC576F1-06E4-49B7-A7E1-88F622A6E8B5}" srcOrd="5" destOrd="0" parTransId="{13035F54-8ECC-46B9-8C36-D400540C3C71}" sibTransId="{747E601C-58D0-4AEC-9BAD-03C93C266F89}"/>
    <dgm:cxn modelId="{F64BE512-F4F0-4D86-B9E4-14B02B1903F2}" srcId="{F5DEB2F0-5E04-4DE1-B5FD-94173652BE3A}" destId="{88B5CC12-3555-4109-AD0E-DA0BA71ED5FF}" srcOrd="2" destOrd="0" parTransId="{DA6B6C79-5C4A-4A32-A0EF-8A10994726D1}" sibTransId="{64F388BC-B217-440D-A39F-2DAA793DFEB5}"/>
    <dgm:cxn modelId="{D387731B-5B68-4FB0-BBCA-C7AEE1EF1E1C}" type="presOf" srcId="{F5DEB2F0-5E04-4DE1-B5FD-94173652BE3A}" destId="{5B0C3D7C-5EFE-45F3-81FB-87AC2192352B}" srcOrd="0" destOrd="0" presId="urn:microsoft.com/office/officeart/2009/3/layout/IncreasingArrowsProcess"/>
    <dgm:cxn modelId="{8E77CD21-B249-4BBD-A492-C4DDB5F2F56F}" type="presOf" srcId="{88B5CC12-3555-4109-AD0E-DA0BA71ED5FF}" destId="{A44A93F4-6760-4705-9C94-9A3660013ED7}" srcOrd="0" destOrd="0" presId="urn:microsoft.com/office/officeart/2009/3/layout/IncreasingArrowsProcess"/>
    <dgm:cxn modelId="{BFF8EC29-FB99-4B30-92C0-79EEA1F17828}" type="presOf" srcId="{3472169D-FF37-458F-BA39-6A85F776CFC2}" destId="{5A7BFF9C-4542-4EE7-AE3A-C127DE461C68}" srcOrd="0" destOrd="1" presId="urn:microsoft.com/office/officeart/2009/3/layout/IncreasingArrowsProcess"/>
    <dgm:cxn modelId="{50628334-9464-4BF0-914F-0CEDB316CC9C}" srcId="{F5DEB2F0-5E04-4DE1-B5FD-94173652BE3A}" destId="{243BF702-3D20-48DC-94F4-7758A336FA88}" srcOrd="4" destOrd="0" parTransId="{BCD763D7-ABCC-412B-BA65-E6BBFAEA7782}" sibTransId="{FD719F7D-85F9-488F-BD5A-ED0279DF753A}"/>
    <dgm:cxn modelId="{C3101F3F-1FC9-4754-9E2F-C1928928F945}" srcId="{F5DEB2F0-5E04-4DE1-B5FD-94173652BE3A}" destId="{EB114D5F-8FA0-4067-ADAE-6BB2189BF4C1}" srcOrd="0" destOrd="0" parTransId="{88500DD1-931A-438D-BEBD-7BEBC6E0C655}" sibTransId="{DDE4E41A-2749-4AC6-9B0A-84397AED03DA}"/>
    <dgm:cxn modelId="{0825AC65-33CC-42C2-91FC-FAA3EAE7BEBA}" srcId="{BBC576F1-06E4-49B7-A7E1-88F622A6E8B5}" destId="{4BAAD980-5A6B-47A3-8267-5F23448D7775}" srcOrd="0" destOrd="0" parTransId="{3300A037-3E2A-4F16-BC31-6CC3F29487A0}" sibTransId="{8ECBB0C0-999E-445E-927F-B9D078DB026A}"/>
    <dgm:cxn modelId="{1E63CF48-A887-48E8-92E2-82F9120BE0E0}" srcId="{F5DEB2F0-5E04-4DE1-B5FD-94173652BE3A}" destId="{B62FDC5C-5CBC-454F-8613-E020137BA6B5}" srcOrd="1" destOrd="0" parTransId="{347D33AD-2E22-48F1-8F84-7715E257C376}" sibTransId="{F225F4E6-09E4-499E-82DA-4E9E71E25DC4}"/>
    <dgm:cxn modelId="{CEAF126C-14C5-4205-9810-FB0A05C82F41}" srcId="{243BF702-3D20-48DC-94F4-7758A336FA88}" destId="{FE630679-6C21-4EF2-8A1F-5D7C75BD8D9D}" srcOrd="0" destOrd="0" parTransId="{1539A338-28E2-46FD-8A1D-1C77E34CF322}" sibTransId="{444A2CBC-2541-4936-82D5-D7C7A366630E}"/>
    <dgm:cxn modelId="{03E3B774-D714-46B9-97C3-06F5C7C6FC77}" srcId="{9B7BC13C-2E5E-4965-85B6-036035DDD6F0}" destId="{8B695E6D-D24F-4B93-82C2-A10E94FA558D}" srcOrd="0" destOrd="0" parTransId="{BD742C7D-8FC9-4AD0-8C3C-53391D409BEE}" sibTransId="{6BCBA212-4D02-41EF-B3C8-A919DB22DC86}"/>
    <dgm:cxn modelId="{97BB2055-CE53-473D-8B9C-2AF6A4385CA0}" srcId="{9B7BC13C-2E5E-4965-85B6-036035DDD6F0}" destId="{3472169D-FF37-458F-BA39-6A85F776CFC2}" srcOrd="1" destOrd="0" parTransId="{FAD07D86-6A16-4341-A214-F5964AE06A14}" sibTransId="{28E18EDA-3F85-4057-B4B2-F60AF5D92D27}"/>
    <dgm:cxn modelId="{B0735389-7C6E-4057-ABA4-E4A9C29C09D7}" type="presOf" srcId="{C1C7AF85-F8C1-4DD8-A8AC-3D79FF0BE462}" destId="{21F74441-860B-489B-A4BD-E30C0129FA66}" srcOrd="0" destOrd="0" presId="urn:microsoft.com/office/officeart/2009/3/layout/IncreasingArrowsProcess"/>
    <dgm:cxn modelId="{BB5F479E-04F1-481B-96F1-C38C22A84B5D}" type="presOf" srcId="{B62FDC5C-5CBC-454F-8613-E020137BA6B5}" destId="{BDDEFDFB-B7C6-4472-84D0-41094F69E55C}" srcOrd="0" destOrd="0" presId="urn:microsoft.com/office/officeart/2009/3/layout/IncreasingArrowsProcess"/>
    <dgm:cxn modelId="{BC12F5A4-42D8-4A54-B872-B3EA6D3FDDD3}" srcId="{F5DEB2F0-5E04-4DE1-B5FD-94173652BE3A}" destId="{9B7BC13C-2E5E-4965-85B6-036035DDD6F0}" srcOrd="3" destOrd="0" parTransId="{E88FEE23-06BC-47CF-8532-D881677A9CFB}" sibTransId="{F1034DA4-1230-4C9A-B4FC-22A4BDF08955}"/>
    <dgm:cxn modelId="{9F8FE0B9-563E-48E3-A8AD-0E4049F72F6E}" srcId="{EB114D5F-8FA0-4067-ADAE-6BB2189BF4C1}" destId="{3716C8E5-A379-4E24-A84A-0F1BB5540BC2}" srcOrd="0" destOrd="0" parTransId="{39313E3E-AAA4-4D38-B24B-BD6C598B1994}" sibTransId="{3C807671-8397-4757-A94E-71BC3C08E91B}"/>
    <dgm:cxn modelId="{857E6BBB-F6E7-4D0B-AAD5-D89FD32702B2}" type="presOf" srcId="{243BF702-3D20-48DC-94F4-7758A336FA88}" destId="{5A79BC10-4817-401F-AE4C-958485A7C2D0}" srcOrd="0" destOrd="0" presId="urn:microsoft.com/office/officeart/2009/3/layout/IncreasingArrowsProcess"/>
    <dgm:cxn modelId="{6D21F0BB-31BA-42BD-A64A-55AB0775054A}" srcId="{B62FDC5C-5CBC-454F-8613-E020137BA6B5}" destId="{B362D547-8DDC-40A7-B021-994FDA84476D}" srcOrd="0" destOrd="0" parTransId="{B43A7CA7-AA4E-44E9-A8E6-FD4628851547}" sibTransId="{AFF11FB7-8ED7-4393-9E70-0166A99A56A7}"/>
    <dgm:cxn modelId="{753833C9-5CC9-4A83-A910-A18141764F6A}" srcId="{88B5CC12-3555-4109-AD0E-DA0BA71ED5FF}" destId="{A526CF83-BD25-4064-962C-70E059E94CDA}" srcOrd="1" destOrd="0" parTransId="{ABCE42CF-676D-4D57-9691-E6B43467DCF8}" sibTransId="{C20BFC6F-C914-4C63-B0EF-C72ABAEC17E2}"/>
    <dgm:cxn modelId="{FC97DBCA-F3C7-49EA-9229-CE3913E6EAED}" srcId="{88B5CC12-3555-4109-AD0E-DA0BA71ED5FF}" destId="{C1C7AF85-F8C1-4DD8-A8AC-3D79FF0BE462}" srcOrd="0" destOrd="0" parTransId="{6CAF0007-E043-4286-B7AA-D114E0EC767E}" sibTransId="{7D3D4BFB-5537-46E4-906B-7490023A8C44}"/>
    <dgm:cxn modelId="{FCC8DFDD-AD44-4225-910E-2A6B65E3A739}" type="presOf" srcId="{B362D547-8DDC-40A7-B021-994FDA84476D}" destId="{10707EE1-9CF8-446F-BFA0-AC31904A9C43}" srcOrd="0" destOrd="0" presId="urn:microsoft.com/office/officeart/2009/3/layout/IncreasingArrowsProcess"/>
    <dgm:cxn modelId="{21EAB5E8-2F1A-4134-852B-0335A98D1033}" type="presOf" srcId="{3716C8E5-A379-4E24-A84A-0F1BB5540BC2}" destId="{43818AEB-24D7-4313-B5FF-0CC534BA7EEA}" srcOrd="0" destOrd="0" presId="urn:microsoft.com/office/officeart/2009/3/layout/IncreasingArrowsProcess"/>
    <dgm:cxn modelId="{BF1800F5-8FBD-4598-9571-EAB42B622DFB}" type="presOf" srcId="{FE630679-6C21-4EF2-8A1F-5D7C75BD8D9D}" destId="{FBACBBB7-B6D2-4FB1-B0FF-EBADC178CD09}" srcOrd="0" destOrd="0" presId="urn:microsoft.com/office/officeart/2009/3/layout/IncreasingArrowsProcess"/>
    <dgm:cxn modelId="{5E6B075D-64D1-48F2-BC6A-6FCE29A561A0}" type="presParOf" srcId="{5B0C3D7C-5EFE-45F3-81FB-87AC2192352B}" destId="{A36DA2A8-CB90-46C6-9996-D118AC12640C}" srcOrd="0" destOrd="0" presId="urn:microsoft.com/office/officeart/2009/3/layout/IncreasingArrowsProcess"/>
    <dgm:cxn modelId="{F2AE54BD-B3E1-416D-A067-3EAED8C70235}" type="presParOf" srcId="{5B0C3D7C-5EFE-45F3-81FB-87AC2192352B}" destId="{43818AEB-24D7-4313-B5FF-0CC534BA7EEA}" srcOrd="1" destOrd="0" presId="urn:microsoft.com/office/officeart/2009/3/layout/IncreasingArrowsProcess"/>
    <dgm:cxn modelId="{A591D31A-8852-4FC6-B233-AD60ACD09EBB}" type="presParOf" srcId="{5B0C3D7C-5EFE-45F3-81FB-87AC2192352B}" destId="{BDDEFDFB-B7C6-4472-84D0-41094F69E55C}" srcOrd="2" destOrd="0" presId="urn:microsoft.com/office/officeart/2009/3/layout/IncreasingArrowsProcess"/>
    <dgm:cxn modelId="{3C2F9DF8-6601-4304-853C-27FB35B277FD}" type="presParOf" srcId="{5B0C3D7C-5EFE-45F3-81FB-87AC2192352B}" destId="{10707EE1-9CF8-446F-BFA0-AC31904A9C43}" srcOrd="3" destOrd="0" presId="urn:microsoft.com/office/officeart/2009/3/layout/IncreasingArrowsProcess"/>
    <dgm:cxn modelId="{711F0BD5-D01B-4157-B9D4-FABFE4844C04}" type="presParOf" srcId="{5B0C3D7C-5EFE-45F3-81FB-87AC2192352B}" destId="{A44A93F4-6760-4705-9C94-9A3660013ED7}" srcOrd="4" destOrd="0" presId="urn:microsoft.com/office/officeart/2009/3/layout/IncreasingArrowsProcess"/>
    <dgm:cxn modelId="{BE8670CD-9DBC-4F15-8DC4-B139B89B0715}" type="presParOf" srcId="{5B0C3D7C-5EFE-45F3-81FB-87AC2192352B}" destId="{21F74441-860B-489B-A4BD-E30C0129FA66}" srcOrd="5" destOrd="0" presId="urn:microsoft.com/office/officeart/2009/3/layout/IncreasingArrowsProcess"/>
    <dgm:cxn modelId="{C0EAB6F4-02DB-4BED-B2CB-93DE8B4064A0}" type="presParOf" srcId="{5B0C3D7C-5EFE-45F3-81FB-87AC2192352B}" destId="{CEBE3F38-E360-4C14-91CB-F6B15FE7B4A5}" srcOrd="6" destOrd="0" presId="urn:microsoft.com/office/officeart/2009/3/layout/IncreasingArrowsProcess"/>
    <dgm:cxn modelId="{C44441A8-12D9-4A71-AAEB-59DD1781E637}" type="presParOf" srcId="{5B0C3D7C-5EFE-45F3-81FB-87AC2192352B}" destId="{5A7BFF9C-4542-4EE7-AE3A-C127DE461C68}" srcOrd="7" destOrd="0" presId="urn:microsoft.com/office/officeart/2009/3/layout/IncreasingArrowsProcess"/>
    <dgm:cxn modelId="{DB39C908-6984-41A7-88BB-E573EC2799B4}" type="presParOf" srcId="{5B0C3D7C-5EFE-45F3-81FB-87AC2192352B}" destId="{5A79BC10-4817-401F-AE4C-958485A7C2D0}" srcOrd="8" destOrd="0" presId="urn:microsoft.com/office/officeart/2009/3/layout/IncreasingArrowsProcess"/>
    <dgm:cxn modelId="{B1F209DE-56D3-4F35-9DFF-44DB47936E72}" type="presParOf" srcId="{5B0C3D7C-5EFE-45F3-81FB-87AC2192352B}" destId="{FBACBBB7-B6D2-4FB1-B0FF-EBADC178CD09}" srcOrd="9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vList6" loCatId="list" qsTypeId="urn:microsoft.com/office/officeart/2005/8/quickstyle/simple1" qsCatId="simple" csTypeId="urn:microsoft.com/office/officeart/2005/8/colors/accent2_2" csCatId="accent2" phldr="1"/>
      <dgm:spPr/>
    </dgm:pt>
    <dgm:pt modelId="{B2AFAA91-6EF7-47E0-9CCB-DDDE62CDDD8E}">
      <dgm:prSet custT="1"/>
      <dgm:spPr/>
      <dgm:t>
        <a:bodyPr/>
        <a:lstStyle/>
        <a:p>
          <a:r>
            <a:rPr lang="nn-NO" sz="2000" b="0" dirty="0">
              <a:latin typeface="Agency FB" panose="020B0503020202020204" pitchFamily="34" charset="0"/>
            </a:rPr>
            <a:t>Tingkat Kematangan Relevansi Data terhadap Pengguna</a:t>
          </a:r>
          <a:endParaRPr lang="en-ID" sz="2000" b="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/>
      <dgm:t>
        <a:bodyPr/>
        <a:lstStyle/>
        <a:p>
          <a:r>
            <a:rPr lang="en-US" sz="2000" b="0" dirty="0">
              <a:latin typeface="Agency FB" panose="020B0503020202020204" pitchFamily="34" charset="0"/>
            </a:rPr>
            <a:t>Tingkat </a:t>
          </a:r>
          <a:r>
            <a:rPr lang="en-US" sz="2000" b="0" dirty="0" err="1">
              <a:latin typeface="Agency FB" panose="020B0503020202020204" pitchFamily="34" charset="0"/>
            </a:rPr>
            <a:t>Kematangan</a:t>
          </a:r>
          <a:r>
            <a:rPr lang="en-US" sz="2000" b="0" dirty="0">
              <a:latin typeface="Agency FB" panose="020B0503020202020204" pitchFamily="34" charset="0"/>
            </a:rPr>
            <a:t> Proses </a:t>
          </a:r>
          <a:r>
            <a:rPr lang="en-US" sz="2000" b="0" dirty="0" err="1">
              <a:latin typeface="Agency FB" panose="020B0503020202020204" pitchFamily="34" charset="0"/>
            </a:rPr>
            <a:t>Identifikasi</a:t>
          </a:r>
          <a:r>
            <a:rPr lang="en-US" sz="2000" b="0" dirty="0">
              <a:latin typeface="Agency FB" panose="020B0503020202020204" pitchFamily="34" charset="0"/>
            </a:rPr>
            <a:t> </a:t>
          </a:r>
          <a:r>
            <a:rPr lang="en-US" sz="2000" b="0" dirty="0" err="1">
              <a:latin typeface="Agency FB" panose="020B0503020202020204" pitchFamily="34" charset="0"/>
            </a:rPr>
            <a:t>Kebutuhan</a:t>
          </a:r>
          <a:r>
            <a:rPr lang="en-US" sz="2000" b="0" dirty="0">
              <a:latin typeface="Agency FB" panose="020B0503020202020204" pitchFamily="34" charset="0"/>
            </a:rPr>
            <a:t> Data</a:t>
          </a:r>
          <a:endParaRPr lang="en-ID" sz="2000" b="0" dirty="0">
            <a:latin typeface="Agency FB" panose="020B0503020202020204" pitchFamily="34" charset="0"/>
          </a:endParaRPr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DB9E1FD8-0FF7-43C8-99DC-11920587F6D6}">
      <dgm:prSet custT="1"/>
      <dgm:spPr>
        <a:solidFill>
          <a:schemeClr val="accent2">
            <a:lumMod val="50000"/>
            <a:alpha val="90000"/>
          </a:schemeClr>
        </a:solidFill>
      </dgm:spPr>
      <dgm:t>
        <a:bodyPr/>
        <a:lstStyle/>
        <a:p>
          <a:r>
            <a:rPr lang="id-ID" sz="1500" dirty="0">
              <a:solidFill>
                <a:schemeClr val="bg1"/>
              </a:solidFill>
              <a:latin typeface="Agency FB" panose="020B0503020202020204" pitchFamily="34" charset="0"/>
            </a:rPr>
            <a:t>Output statistik yang dihasilkan telah memenuhi seluruh daftar kebutuhan</a:t>
          </a:r>
          <a:r>
            <a:rPr lang="en-US" sz="15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id-ID" sz="1500" dirty="0">
              <a:solidFill>
                <a:schemeClr val="bg1"/>
              </a:solidFill>
              <a:latin typeface="Agency FB" panose="020B0503020202020204" pitchFamily="34" charset="0"/>
            </a:rPr>
            <a:t>pengguna utama yang disepakati</a:t>
          </a:r>
          <a:endParaRPr lang="en-ID" sz="150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7DF22237-8713-4CEC-B4BF-D34654D13DAD}" type="parTrans" cxnId="{449215E1-BF0C-4968-BC2F-B26B15720573}">
      <dgm:prSet/>
      <dgm:spPr/>
      <dgm:t>
        <a:bodyPr/>
        <a:lstStyle/>
        <a:p>
          <a:endParaRPr lang="en-ID"/>
        </a:p>
      </dgm:t>
    </dgm:pt>
    <dgm:pt modelId="{F19BE689-6109-41D2-A49B-9909D3A8DDAA}" type="sibTrans" cxnId="{449215E1-BF0C-4968-BC2F-B26B15720573}">
      <dgm:prSet/>
      <dgm:spPr/>
      <dgm:t>
        <a:bodyPr/>
        <a:lstStyle/>
        <a:p>
          <a:endParaRPr lang="en-ID"/>
        </a:p>
      </dgm:t>
    </dgm:pt>
    <dgm:pt modelId="{DA263839-A740-4601-B93F-1F40CC292235}">
      <dgm:prSet/>
      <dgm:spPr>
        <a:solidFill>
          <a:schemeClr val="accent2">
            <a:lumMod val="50000"/>
            <a:alpha val="90000"/>
          </a:schemeClr>
        </a:solidFill>
      </dgm:spPr>
      <dgm:t>
        <a:bodyPr/>
        <a:lstStyle/>
        <a:p>
          <a:r>
            <a:rPr lang="id-ID" dirty="0">
              <a:solidFill>
                <a:schemeClr val="bg1"/>
              </a:solidFill>
              <a:latin typeface="Agency FB" panose="020B0503020202020204" pitchFamily="34" charset="0"/>
            </a:rPr>
            <a:t>Terdapat aturan atau regulasi mengenai kewajiban berkonsultasi dan</a:t>
          </a:r>
          <a:r>
            <a:rPr lang="en-US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id-ID" dirty="0">
              <a:solidFill>
                <a:schemeClr val="bg1"/>
              </a:solidFill>
              <a:latin typeface="Agency FB" panose="020B0503020202020204" pitchFamily="34" charset="0"/>
            </a:rPr>
            <a:t>penentuan prioritas kebutuhan dengan pengguna utama </a:t>
          </a:r>
          <a:endParaRPr lang="en-ID" dirty="0"/>
        </a:p>
      </dgm:t>
    </dgm:pt>
    <dgm:pt modelId="{1CF6FE14-5AF2-4FB4-9A65-4358BDAAEBE5}" type="parTrans" cxnId="{F9EC86B8-BB2B-4986-A8C1-F1ED537A06CF}">
      <dgm:prSet/>
      <dgm:spPr/>
      <dgm:t>
        <a:bodyPr/>
        <a:lstStyle/>
        <a:p>
          <a:endParaRPr lang="en-ID"/>
        </a:p>
      </dgm:t>
    </dgm:pt>
    <dgm:pt modelId="{B7BFFFE3-E9E1-47F0-91AD-F19C82538C14}" type="sibTrans" cxnId="{F9EC86B8-BB2B-4986-A8C1-F1ED537A06CF}">
      <dgm:prSet/>
      <dgm:spPr/>
      <dgm:t>
        <a:bodyPr/>
        <a:lstStyle/>
        <a:p>
          <a:endParaRPr lang="en-ID"/>
        </a:p>
      </dgm:t>
    </dgm:pt>
    <dgm:pt modelId="{BCA1BB39-84F0-411B-960A-7D35B5BC23FF}">
      <dgm:prSet/>
      <dgm:spPr/>
      <dgm:t>
        <a:bodyPr/>
        <a:lstStyle/>
        <a:p>
          <a:r>
            <a:rPr lang="id-ID" dirty="0">
              <a:solidFill>
                <a:schemeClr val="bg1"/>
              </a:solidFill>
              <a:latin typeface="Agency FB" panose="020B0503020202020204" pitchFamily="34" charset="0"/>
            </a:rPr>
            <a:t>Melakukan identifikasi dan analisis kebutuhan pengguna</a:t>
          </a:r>
          <a:endParaRPr lang="en-US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49462213-BACF-461D-BDE8-03C675D23882}" type="parTrans" cxnId="{A2073B88-0E15-41AF-A0F5-D6F4CB3DC623}">
      <dgm:prSet/>
      <dgm:spPr/>
      <dgm:t>
        <a:bodyPr/>
        <a:lstStyle/>
        <a:p>
          <a:endParaRPr lang="en-ID"/>
        </a:p>
      </dgm:t>
    </dgm:pt>
    <dgm:pt modelId="{0C128537-E48F-44C5-B9C2-37E8E75D36DA}" type="sibTrans" cxnId="{A2073B88-0E15-41AF-A0F5-D6F4CB3DC623}">
      <dgm:prSet/>
      <dgm:spPr/>
      <dgm:t>
        <a:bodyPr/>
        <a:lstStyle/>
        <a:p>
          <a:endParaRPr lang="en-ID"/>
        </a:p>
      </dgm:t>
    </dgm:pt>
    <dgm:pt modelId="{3626FEAD-FE99-4235-A9F3-1350826FB36C}">
      <dgm:prSet/>
      <dgm:spPr/>
      <dgm:t>
        <a:bodyPr/>
        <a:lstStyle/>
        <a:p>
          <a:r>
            <a:rPr lang="id-ID" dirty="0">
              <a:solidFill>
                <a:schemeClr val="bg1"/>
              </a:solidFill>
              <a:latin typeface="Agency FB" panose="020B0503020202020204" pitchFamily="34" charset="0"/>
            </a:rPr>
            <a:t>Melakukan proses konsultasi yang terstruktur dan berkala dengan</a:t>
          </a:r>
          <a:r>
            <a:rPr lang="en-US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id-ID" dirty="0">
              <a:solidFill>
                <a:schemeClr val="bg1"/>
              </a:solidFill>
              <a:latin typeface="Agency FB" panose="020B0503020202020204" pitchFamily="34" charset="0"/>
            </a:rPr>
            <a:t>stakeholder dan pengguna utama</a:t>
          </a:r>
          <a:endParaRPr lang="en-US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3CDF949C-6A26-497B-A1B6-D5CC34A8D95E}" type="parTrans" cxnId="{A47431C0-9029-40D4-B808-B827A9143229}">
      <dgm:prSet/>
      <dgm:spPr/>
      <dgm:t>
        <a:bodyPr/>
        <a:lstStyle/>
        <a:p>
          <a:endParaRPr lang="en-ID"/>
        </a:p>
      </dgm:t>
    </dgm:pt>
    <dgm:pt modelId="{507A4390-5535-4A59-9DCD-CF1C72B5A55C}" type="sibTrans" cxnId="{A47431C0-9029-40D4-B808-B827A9143229}">
      <dgm:prSet/>
      <dgm:spPr/>
      <dgm:t>
        <a:bodyPr/>
        <a:lstStyle/>
        <a:p>
          <a:endParaRPr lang="en-ID"/>
        </a:p>
      </dgm:t>
    </dgm:pt>
    <dgm:pt modelId="{A1ECE189-D95A-422E-9FE9-1802D075ACAB}">
      <dgm:prSet/>
      <dgm:spPr/>
      <dgm:t>
        <a:bodyPr/>
        <a:lstStyle/>
        <a:p>
          <a:r>
            <a:rPr lang="id-ID" dirty="0">
              <a:solidFill>
                <a:schemeClr val="bg1"/>
              </a:solidFill>
              <a:latin typeface="Agency FB" panose="020B0503020202020204" pitchFamily="34" charset="0"/>
            </a:rPr>
            <a:t>Seluruh kegiatan harus terdokumentas</a:t>
          </a:r>
        </a:p>
      </dgm:t>
    </dgm:pt>
    <dgm:pt modelId="{DB5F6B39-55A2-48DA-A602-EE4D9E75B7CD}" type="parTrans" cxnId="{457556B0-68D5-40FE-A950-735D0F1D2E2E}">
      <dgm:prSet/>
      <dgm:spPr/>
      <dgm:t>
        <a:bodyPr/>
        <a:lstStyle/>
        <a:p>
          <a:endParaRPr lang="en-ID"/>
        </a:p>
      </dgm:t>
    </dgm:pt>
    <dgm:pt modelId="{31497AAB-58FC-495E-8FDE-B7D58E63463C}" type="sibTrans" cxnId="{457556B0-68D5-40FE-A950-735D0F1D2E2E}">
      <dgm:prSet/>
      <dgm:spPr/>
      <dgm:t>
        <a:bodyPr/>
        <a:lstStyle/>
        <a:p>
          <a:endParaRPr lang="en-ID"/>
        </a:p>
      </dgm:t>
    </dgm:pt>
    <dgm:pt modelId="{234B19F9-9822-4311-A460-F2CF81CE6775}">
      <dgm:prSet/>
      <dgm:spPr>
        <a:solidFill>
          <a:schemeClr val="accent2">
            <a:lumMod val="50000"/>
            <a:alpha val="90000"/>
          </a:schemeClr>
        </a:solidFill>
      </dgm:spPr>
      <dgm:t>
        <a:bodyPr/>
        <a:lstStyle/>
        <a:p>
          <a:endParaRPr lang="en-ID" dirty="0"/>
        </a:p>
      </dgm:t>
    </dgm:pt>
    <dgm:pt modelId="{2E9F96CA-79B9-43AA-A978-9CEB0B0D4D20}" type="parTrans" cxnId="{E541F9AF-E1E2-46CB-8DAC-F40F24BD3FB1}">
      <dgm:prSet/>
      <dgm:spPr/>
      <dgm:t>
        <a:bodyPr/>
        <a:lstStyle/>
        <a:p>
          <a:endParaRPr lang="en-ID"/>
        </a:p>
      </dgm:t>
    </dgm:pt>
    <dgm:pt modelId="{A35F86BA-B21B-4786-A3CF-21DA7650F70E}" type="sibTrans" cxnId="{E541F9AF-E1E2-46CB-8DAC-F40F24BD3FB1}">
      <dgm:prSet/>
      <dgm:spPr/>
      <dgm:t>
        <a:bodyPr/>
        <a:lstStyle/>
        <a:p>
          <a:endParaRPr lang="en-ID"/>
        </a:p>
      </dgm:t>
    </dgm:pt>
    <dgm:pt modelId="{73B5DDC9-FF88-439B-A899-0E0925150AE7}">
      <dgm:prSet custT="1"/>
      <dgm:spPr/>
      <dgm:t>
        <a:bodyPr/>
        <a:lstStyle/>
        <a:p>
          <a:r>
            <a:rPr lang="id-ID" sz="1500" dirty="0">
              <a:solidFill>
                <a:schemeClr val="bg1"/>
              </a:solidFill>
              <a:latin typeface="Agency FB" panose="020B0503020202020204" pitchFamily="34" charset="0"/>
            </a:rPr>
            <a:t>Melakukan monitoring dan evaluasi mengenai relevansi kebutuhan</a:t>
          </a:r>
          <a:r>
            <a:rPr lang="en-US" sz="15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id-ID" sz="1500" dirty="0">
              <a:solidFill>
                <a:schemeClr val="bg1"/>
              </a:solidFill>
              <a:latin typeface="Agency FB" panose="020B0503020202020204" pitchFamily="34" charset="0"/>
            </a:rPr>
            <a:t>pengguna dan melakukan tindak lanjut perbaikan</a:t>
          </a:r>
          <a:endParaRPr lang="en-US" sz="150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F87A701A-5A30-4B06-81B9-F4367628C23E}" type="parTrans" cxnId="{FD6CF32B-6633-40FE-97D4-1B1C295A112A}">
      <dgm:prSet/>
      <dgm:spPr/>
      <dgm:t>
        <a:bodyPr/>
        <a:lstStyle/>
        <a:p>
          <a:endParaRPr lang="en-ID"/>
        </a:p>
      </dgm:t>
    </dgm:pt>
    <dgm:pt modelId="{ECD69619-3A6F-4B9C-8960-8EE6FE5A4D7E}" type="sibTrans" cxnId="{FD6CF32B-6633-40FE-97D4-1B1C295A112A}">
      <dgm:prSet/>
      <dgm:spPr/>
      <dgm:t>
        <a:bodyPr/>
        <a:lstStyle/>
        <a:p>
          <a:endParaRPr lang="en-ID"/>
        </a:p>
      </dgm:t>
    </dgm:pt>
    <dgm:pt modelId="{63F71CE5-B798-46F6-B522-D39B2AE16A8F}">
      <dgm:prSet custT="1"/>
      <dgm:spPr/>
      <dgm:t>
        <a:bodyPr/>
        <a:lstStyle/>
        <a:p>
          <a:r>
            <a:rPr lang="id-ID" sz="1500" dirty="0">
              <a:solidFill>
                <a:schemeClr val="bg1"/>
              </a:solidFill>
              <a:latin typeface="Agency FB" panose="020B0503020202020204" pitchFamily="34" charset="0"/>
            </a:rPr>
            <a:t>Seluruh kegiatan harus terdokumentasi</a:t>
          </a:r>
        </a:p>
      </dgm:t>
    </dgm:pt>
    <dgm:pt modelId="{203E7915-D457-4022-B5A6-6343EC35875C}" type="parTrans" cxnId="{2D24DE92-08A6-4F79-8618-89313E04FE9E}">
      <dgm:prSet/>
      <dgm:spPr/>
      <dgm:t>
        <a:bodyPr/>
        <a:lstStyle/>
        <a:p>
          <a:endParaRPr lang="en-ID"/>
        </a:p>
      </dgm:t>
    </dgm:pt>
    <dgm:pt modelId="{35A6E52D-097A-4F48-A4EF-7EBB822DC7C3}" type="sibTrans" cxnId="{2D24DE92-08A6-4F79-8618-89313E04FE9E}">
      <dgm:prSet/>
      <dgm:spPr/>
      <dgm:t>
        <a:bodyPr/>
        <a:lstStyle/>
        <a:p>
          <a:endParaRPr lang="en-ID"/>
        </a:p>
      </dgm:t>
    </dgm:pt>
    <dgm:pt modelId="{A4B86A9E-C1A6-4574-A65B-DE8D42B5DB6F}">
      <dgm:prSet custT="1"/>
      <dgm:spPr>
        <a:solidFill>
          <a:schemeClr val="accent2">
            <a:lumMod val="50000"/>
            <a:alpha val="90000"/>
          </a:schemeClr>
        </a:solidFill>
      </dgm:spPr>
      <dgm:t>
        <a:bodyPr/>
        <a:lstStyle/>
        <a:p>
          <a:endParaRPr lang="en-ID" sz="1500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972CCE7D-2715-4109-9C5D-46692DEB9ED9}" type="parTrans" cxnId="{8DC4D905-3B8C-489F-B741-A25D8396A251}">
      <dgm:prSet/>
      <dgm:spPr/>
    </dgm:pt>
    <dgm:pt modelId="{86F51993-A5A1-45AB-8FDF-77B782F8299B}" type="sibTrans" cxnId="{8DC4D905-3B8C-489F-B741-A25D8396A251}">
      <dgm:prSet/>
      <dgm:spPr/>
    </dgm:pt>
    <dgm:pt modelId="{3E1719CA-73D6-42AC-AE68-8B2E379F315E}" type="pres">
      <dgm:prSet presAssocID="{78DC74EA-C0F9-4AC5-83F2-AA2315D74F46}" presName="Name0" presStyleCnt="0">
        <dgm:presLayoutVars>
          <dgm:dir/>
          <dgm:animLvl val="lvl"/>
          <dgm:resizeHandles/>
        </dgm:presLayoutVars>
      </dgm:prSet>
      <dgm:spPr/>
    </dgm:pt>
    <dgm:pt modelId="{812B673A-0605-45EE-85D1-D9363863ECEA}" type="pres">
      <dgm:prSet presAssocID="{B2AFAA91-6EF7-47E0-9CCB-DDDE62CDDD8E}" presName="linNode" presStyleCnt="0"/>
      <dgm:spPr/>
    </dgm:pt>
    <dgm:pt modelId="{4D204CED-FAFE-47CC-A15A-544142E13FCD}" type="pres">
      <dgm:prSet presAssocID="{B2AFAA91-6EF7-47E0-9CCB-DDDE62CDDD8E}" presName="parentShp" presStyleLbl="node1" presStyleIdx="0" presStyleCnt="2">
        <dgm:presLayoutVars>
          <dgm:bulletEnabled val="1"/>
        </dgm:presLayoutVars>
      </dgm:prSet>
      <dgm:spPr/>
    </dgm:pt>
    <dgm:pt modelId="{3E66550B-B140-47B7-83F4-3446D66DC9F5}" type="pres">
      <dgm:prSet presAssocID="{B2AFAA91-6EF7-47E0-9CCB-DDDE62CDDD8E}" presName="childShp" presStyleLbl="bgAccFollowNode1" presStyleIdx="0" presStyleCnt="2">
        <dgm:presLayoutVars>
          <dgm:bulletEnabled val="1"/>
        </dgm:presLayoutVars>
      </dgm:prSet>
      <dgm:spPr/>
    </dgm:pt>
    <dgm:pt modelId="{7C0A0E8C-D59F-42D1-9136-0D362E95EB2C}" type="pres">
      <dgm:prSet presAssocID="{DC02D6EE-036F-4AAC-B10F-749DADDCAC0F}" presName="spacing" presStyleCnt="0"/>
      <dgm:spPr/>
    </dgm:pt>
    <dgm:pt modelId="{DE3ED717-0497-41C7-AEB5-F68128EE264D}" type="pres">
      <dgm:prSet presAssocID="{4B80DFF1-D4A4-41F7-BB5B-725BB0782FAB}" presName="linNode" presStyleCnt="0"/>
      <dgm:spPr/>
    </dgm:pt>
    <dgm:pt modelId="{745A8B9F-233E-4828-91DA-82E052009815}" type="pres">
      <dgm:prSet presAssocID="{4B80DFF1-D4A4-41F7-BB5B-725BB0782FAB}" presName="parentShp" presStyleLbl="node1" presStyleIdx="1" presStyleCnt="2">
        <dgm:presLayoutVars>
          <dgm:bulletEnabled val="1"/>
        </dgm:presLayoutVars>
      </dgm:prSet>
      <dgm:spPr/>
    </dgm:pt>
    <dgm:pt modelId="{9A633ECE-A2C6-44A6-8045-785FA072DBA0}" type="pres">
      <dgm:prSet presAssocID="{4B80DFF1-D4A4-41F7-BB5B-725BB0782FAB}" presName="childShp" presStyleLbl="bgAccFollowNode1" presStyleIdx="1" presStyleCnt="2" custLinFactNeighborX="446" custLinFactNeighborY="5581">
        <dgm:presLayoutVars>
          <dgm:bulletEnabled val="1"/>
        </dgm:presLayoutVars>
      </dgm:prSet>
      <dgm:spPr/>
    </dgm:pt>
  </dgm:ptLst>
  <dgm:cxnLst>
    <dgm:cxn modelId="{8DC4D905-3B8C-489F-B741-A25D8396A251}" srcId="{B2AFAA91-6EF7-47E0-9CCB-DDDE62CDDD8E}" destId="{A4B86A9E-C1A6-4574-A65B-DE8D42B5DB6F}" srcOrd="0" destOrd="0" parTransId="{972CCE7D-2715-4109-9C5D-46692DEB9ED9}" sibTransId="{86F51993-A5A1-45AB-8FDF-77B782F8299B}"/>
    <dgm:cxn modelId="{FD6CF32B-6633-40FE-97D4-1B1C295A112A}" srcId="{B2AFAA91-6EF7-47E0-9CCB-DDDE62CDDD8E}" destId="{73B5DDC9-FF88-439B-A899-0E0925150AE7}" srcOrd="2" destOrd="0" parTransId="{F87A701A-5A30-4B06-81B9-F4367628C23E}" sibTransId="{ECD69619-3A6F-4B9C-8960-8EE6FE5A4D7E}"/>
    <dgm:cxn modelId="{8B8A1252-2EC7-42A8-8449-35531705ED88}" type="presOf" srcId="{78DC74EA-C0F9-4AC5-83F2-AA2315D74F46}" destId="{3E1719CA-73D6-42AC-AE68-8B2E379F315E}" srcOrd="0" destOrd="0" presId="urn:microsoft.com/office/officeart/2005/8/layout/vList6"/>
    <dgm:cxn modelId="{0A7D9379-E096-4887-AF49-17698204DE3C}" type="presOf" srcId="{DB9E1FD8-0FF7-43C8-99DC-11920587F6D6}" destId="{3E66550B-B140-47B7-83F4-3446D66DC9F5}" srcOrd="0" destOrd="1" presId="urn:microsoft.com/office/officeart/2005/8/layout/vList6"/>
    <dgm:cxn modelId="{AE005786-E43D-4DAA-93F9-D7FC12C85D8E}" type="presOf" srcId="{3626FEAD-FE99-4235-A9F3-1350826FB36C}" destId="{9A633ECE-A2C6-44A6-8045-785FA072DBA0}" srcOrd="0" destOrd="3" presId="urn:microsoft.com/office/officeart/2005/8/layout/vList6"/>
    <dgm:cxn modelId="{A2073B88-0E15-41AF-A0F5-D6F4CB3DC623}" srcId="{4B80DFF1-D4A4-41F7-BB5B-725BB0782FAB}" destId="{BCA1BB39-84F0-411B-960A-7D35B5BC23FF}" srcOrd="2" destOrd="0" parTransId="{49462213-BACF-461D-BDE8-03C675D23882}" sibTransId="{0C128537-E48F-44C5-B9C2-37E8E75D36DA}"/>
    <dgm:cxn modelId="{D4FF078E-9A77-4152-95B3-F13B63F8C906}" type="presOf" srcId="{DA263839-A740-4601-B93F-1F40CC292235}" destId="{9A633ECE-A2C6-44A6-8045-785FA072DBA0}" srcOrd="0" destOrd="1" presId="urn:microsoft.com/office/officeart/2005/8/layout/vList6"/>
    <dgm:cxn modelId="{2D24DE92-08A6-4F79-8618-89313E04FE9E}" srcId="{B2AFAA91-6EF7-47E0-9CCB-DDDE62CDDD8E}" destId="{63F71CE5-B798-46F6-B522-D39B2AE16A8F}" srcOrd="3" destOrd="0" parTransId="{203E7915-D457-4022-B5A6-6343EC35875C}" sibTransId="{35A6E52D-097A-4F48-A4EF-7EBB822DC7C3}"/>
    <dgm:cxn modelId="{A2A0349F-BB05-4E31-8EB5-2E6C6AE75685}" type="presOf" srcId="{B2AFAA91-6EF7-47E0-9CCB-DDDE62CDDD8E}" destId="{4D204CED-FAFE-47CC-A15A-544142E13FCD}" srcOrd="0" destOrd="0" presId="urn:microsoft.com/office/officeart/2005/8/layout/vList6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B5566CA2-402F-4BB2-9005-6FC9CCE9A715}" type="presOf" srcId="{63F71CE5-B798-46F6-B522-D39B2AE16A8F}" destId="{3E66550B-B140-47B7-83F4-3446D66DC9F5}" srcOrd="0" destOrd="3" presId="urn:microsoft.com/office/officeart/2005/8/layout/vList6"/>
    <dgm:cxn modelId="{E10DF9AC-71B2-4443-8522-AEC57817CA82}" type="presOf" srcId="{A1ECE189-D95A-422E-9FE9-1802D075ACAB}" destId="{9A633ECE-A2C6-44A6-8045-785FA072DBA0}" srcOrd="0" destOrd="4" presId="urn:microsoft.com/office/officeart/2005/8/layout/vList6"/>
    <dgm:cxn modelId="{E541F9AF-E1E2-46CB-8DAC-F40F24BD3FB1}" srcId="{4B80DFF1-D4A4-41F7-BB5B-725BB0782FAB}" destId="{234B19F9-9822-4311-A460-F2CF81CE6775}" srcOrd="0" destOrd="0" parTransId="{2E9F96CA-79B9-43AA-A978-9CEB0B0D4D20}" sibTransId="{A35F86BA-B21B-4786-A3CF-21DA7650F70E}"/>
    <dgm:cxn modelId="{457556B0-68D5-40FE-A950-735D0F1D2E2E}" srcId="{4B80DFF1-D4A4-41F7-BB5B-725BB0782FAB}" destId="{A1ECE189-D95A-422E-9FE9-1802D075ACAB}" srcOrd="4" destOrd="0" parTransId="{DB5F6B39-55A2-48DA-A602-EE4D9E75B7CD}" sibTransId="{31497AAB-58FC-495E-8FDE-B7D58E63463C}"/>
    <dgm:cxn modelId="{A3AE8BB2-7600-4DF8-99F4-056F4316A2E7}" type="presOf" srcId="{A4B86A9E-C1A6-4574-A65B-DE8D42B5DB6F}" destId="{3E66550B-B140-47B7-83F4-3446D66DC9F5}" srcOrd="0" destOrd="0" presId="urn:microsoft.com/office/officeart/2005/8/layout/vList6"/>
    <dgm:cxn modelId="{F9EC86B8-BB2B-4986-A8C1-F1ED537A06CF}" srcId="{4B80DFF1-D4A4-41F7-BB5B-725BB0782FAB}" destId="{DA263839-A740-4601-B93F-1F40CC292235}" srcOrd="1" destOrd="0" parTransId="{1CF6FE14-5AF2-4FB4-9A65-4358BDAAEBE5}" sibTransId="{B7BFFFE3-E9E1-47F0-91AD-F19C82538C14}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A47431C0-9029-40D4-B808-B827A9143229}" srcId="{4B80DFF1-D4A4-41F7-BB5B-725BB0782FAB}" destId="{3626FEAD-FE99-4235-A9F3-1350826FB36C}" srcOrd="3" destOrd="0" parTransId="{3CDF949C-6A26-497B-A1B6-D5CC34A8D95E}" sibTransId="{507A4390-5535-4A59-9DCD-CF1C72B5A55C}"/>
    <dgm:cxn modelId="{F2D0B8C2-AE86-4B58-AF73-8769CBF6A2F2}" type="presOf" srcId="{73B5DDC9-FF88-439B-A899-0E0925150AE7}" destId="{3E66550B-B140-47B7-83F4-3446D66DC9F5}" srcOrd="0" destOrd="2" presId="urn:microsoft.com/office/officeart/2005/8/layout/vList6"/>
    <dgm:cxn modelId="{BFDEA5C3-DE66-4816-B95F-47E475E5A5A0}" type="presOf" srcId="{BCA1BB39-84F0-411B-960A-7D35B5BC23FF}" destId="{9A633ECE-A2C6-44A6-8045-785FA072DBA0}" srcOrd="0" destOrd="2" presId="urn:microsoft.com/office/officeart/2005/8/layout/vList6"/>
    <dgm:cxn modelId="{3AAA9BC5-28A1-4828-9ECE-3874BF46E6B7}" type="presOf" srcId="{234B19F9-9822-4311-A460-F2CF81CE6775}" destId="{9A633ECE-A2C6-44A6-8045-785FA072DBA0}" srcOrd="0" destOrd="0" presId="urn:microsoft.com/office/officeart/2005/8/layout/vList6"/>
    <dgm:cxn modelId="{1C7A81CC-4D3F-4919-AB4D-D7AE4927BB6A}" type="presOf" srcId="{4B80DFF1-D4A4-41F7-BB5B-725BB0782FAB}" destId="{745A8B9F-233E-4828-91DA-82E052009815}" srcOrd="0" destOrd="0" presId="urn:microsoft.com/office/officeart/2005/8/layout/vList6"/>
    <dgm:cxn modelId="{449215E1-BF0C-4968-BC2F-B26B15720573}" srcId="{B2AFAA91-6EF7-47E0-9CCB-DDDE62CDDD8E}" destId="{DB9E1FD8-0FF7-43C8-99DC-11920587F6D6}" srcOrd="1" destOrd="0" parTransId="{7DF22237-8713-4CEC-B4BF-D34654D13DAD}" sibTransId="{F19BE689-6109-41D2-A49B-9909D3A8DDAA}"/>
    <dgm:cxn modelId="{DD06A60A-BD05-4884-A6D7-68444475AAAA}" type="presParOf" srcId="{3E1719CA-73D6-42AC-AE68-8B2E379F315E}" destId="{812B673A-0605-45EE-85D1-D9363863ECEA}" srcOrd="0" destOrd="0" presId="urn:microsoft.com/office/officeart/2005/8/layout/vList6"/>
    <dgm:cxn modelId="{463DFA05-A0AA-4DDD-B41D-325DC6256E5B}" type="presParOf" srcId="{812B673A-0605-45EE-85D1-D9363863ECEA}" destId="{4D204CED-FAFE-47CC-A15A-544142E13FCD}" srcOrd="0" destOrd="0" presId="urn:microsoft.com/office/officeart/2005/8/layout/vList6"/>
    <dgm:cxn modelId="{63230EB6-FFEA-433A-AB44-DDD534749090}" type="presParOf" srcId="{812B673A-0605-45EE-85D1-D9363863ECEA}" destId="{3E66550B-B140-47B7-83F4-3446D66DC9F5}" srcOrd="1" destOrd="0" presId="urn:microsoft.com/office/officeart/2005/8/layout/vList6"/>
    <dgm:cxn modelId="{A5FCFE9A-CBDB-485E-BE18-3BABA9AE1B36}" type="presParOf" srcId="{3E1719CA-73D6-42AC-AE68-8B2E379F315E}" destId="{7C0A0E8C-D59F-42D1-9136-0D362E95EB2C}" srcOrd="1" destOrd="0" presId="urn:microsoft.com/office/officeart/2005/8/layout/vList6"/>
    <dgm:cxn modelId="{4E0C07CB-E217-4471-A379-484D15BE4660}" type="presParOf" srcId="{3E1719CA-73D6-42AC-AE68-8B2E379F315E}" destId="{DE3ED717-0497-41C7-AEB5-F68128EE264D}" srcOrd="2" destOrd="0" presId="urn:microsoft.com/office/officeart/2005/8/layout/vList6"/>
    <dgm:cxn modelId="{2987EF35-171E-4291-AA83-828B9002A92C}" type="presParOf" srcId="{DE3ED717-0497-41C7-AEB5-F68128EE264D}" destId="{745A8B9F-233E-4828-91DA-82E052009815}" srcOrd="0" destOrd="0" presId="urn:microsoft.com/office/officeart/2005/8/layout/vList6"/>
    <dgm:cxn modelId="{655CFD21-69FF-4E1A-8E23-52B18E2A0CF4}" type="presParOf" srcId="{DE3ED717-0497-41C7-AEB5-F68128EE264D}" destId="{9A633ECE-A2C6-44A6-8045-785FA072DBA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2AFAA91-6EF7-47E0-9CCB-DDDE62CDDD8E}">
      <dgm:prSet custT="1"/>
      <dgm:spPr/>
      <dgm:t>
        <a:bodyPr/>
        <a:lstStyle/>
        <a:p>
          <a:pPr>
            <a:buNone/>
          </a:pPr>
          <a:r>
            <a:rPr lang="id-ID" sz="1400" dirty="0">
              <a:latin typeface="Agency FB" panose="020B0503020202020204" pitchFamily="34" charset="0"/>
            </a:rPr>
            <a:t>Tersedia suatu mekanisme/sistem (SOP) untuk menilai dan</a:t>
          </a:r>
        </a:p>
        <a:p>
          <a:pPr>
            <a:buNone/>
          </a:pPr>
          <a:r>
            <a:rPr lang="id-ID" sz="1400" dirty="0">
              <a:latin typeface="Agency FB" panose="020B0503020202020204" pitchFamily="34" charset="0"/>
            </a:rPr>
            <a:t>memvalidasi sumber data, integrasi data, dan output statistik</a:t>
          </a:r>
          <a:endParaRPr lang="en-ID" sz="1400" b="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/>
      <dgm:t>
        <a:bodyPr/>
        <a:lstStyle/>
        <a:p>
          <a:r>
            <a:rPr lang="id-ID" sz="1600" dirty="0">
              <a:latin typeface="Agency FB" panose="020B0503020202020204" pitchFamily="34" charset="0"/>
            </a:rPr>
            <a:t>Tersedia SOP dan panduan untuk mengukur dan mengelola </a:t>
          </a:r>
          <a:r>
            <a:rPr lang="id-ID" sz="1600" i="1" dirty="0">
              <a:latin typeface="Agency FB" panose="020B0503020202020204" pitchFamily="34" charset="0"/>
            </a:rPr>
            <a:t>error</a:t>
          </a:r>
          <a:endParaRPr lang="en-ID" sz="1600" b="0" i="1" dirty="0">
            <a:latin typeface="Agency FB" panose="020B0503020202020204" pitchFamily="34" charset="0"/>
          </a:endParaRPr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99B1FB48-A76D-44A3-935E-4FEA8DA140DC}">
      <dgm:prSet custT="1"/>
      <dgm:spPr/>
      <dgm:t>
        <a:bodyPr/>
        <a:lstStyle/>
        <a:p>
          <a:r>
            <a:rPr lang="id-ID" sz="1600" dirty="0">
              <a:latin typeface="Agency FB" panose="020B0503020202020204" pitchFamily="34" charset="0"/>
            </a:rPr>
            <a:t>Mengidentifikasi kemungkinan sumber error serta</a:t>
          </a:r>
          <a:r>
            <a:rPr lang="en-US" sz="1600" dirty="0">
              <a:latin typeface="Agency FB" panose="020B0503020202020204" pitchFamily="34" charset="0"/>
            </a:rPr>
            <a:t> </a:t>
          </a:r>
          <a:r>
            <a:rPr lang="id-ID" sz="1600" dirty="0">
              <a:latin typeface="Agency FB" panose="020B0503020202020204" pitchFamily="34" charset="0"/>
            </a:rPr>
            <a:t>melakukan langkah-langkah mitigasi risiko</a:t>
          </a:r>
          <a:endParaRPr lang="en-US" sz="1600" dirty="0">
            <a:latin typeface="Agency FB" panose="020B0503020202020204" pitchFamily="34" charset="0"/>
          </a:endParaRPr>
        </a:p>
      </dgm:t>
    </dgm:pt>
    <dgm:pt modelId="{205A5152-1B20-4C54-85AD-1B582C2A61E8}" type="parTrans" cxnId="{1F2A9133-D1AB-458E-B8E4-DDCDD184E0D8}">
      <dgm:prSet/>
      <dgm:spPr/>
      <dgm:t>
        <a:bodyPr/>
        <a:lstStyle/>
        <a:p>
          <a:endParaRPr lang="en-ID"/>
        </a:p>
      </dgm:t>
    </dgm:pt>
    <dgm:pt modelId="{15FFC747-306D-428F-BE50-66C9D5B94226}" type="sibTrans" cxnId="{1F2A9133-D1AB-458E-B8E4-DDCDD184E0D8}">
      <dgm:prSet/>
      <dgm:spPr/>
      <dgm:t>
        <a:bodyPr/>
        <a:lstStyle/>
        <a:p>
          <a:endParaRPr lang="en-ID"/>
        </a:p>
      </dgm:t>
    </dgm:pt>
    <dgm:pt modelId="{945EE625-E78A-4E3A-BCCB-F1D9AEEE9D61}">
      <dgm:prSet custT="1"/>
      <dgm:spPr/>
      <dgm:t>
        <a:bodyPr/>
        <a:lstStyle/>
        <a:p>
          <a:r>
            <a:rPr lang="id-ID" sz="1600" dirty="0">
              <a:latin typeface="Agency FB" panose="020B0503020202020204" pitchFamily="34" charset="0"/>
            </a:rPr>
            <a:t>Informasi tentang sampling error dan non-sampling error tersedia untuk</a:t>
          </a:r>
          <a:r>
            <a:rPr lang="en-US" sz="1600" dirty="0">
              <a:latin typeface="Agency FB" panose="020B0503020202020204" pitchFamily="34" charset="0"/>
            </a:rPr>
            <a:t> </a:t>
          </a:r>
          <a:r>
            <a:rPr lang="id-ID" sz="1600" dirty="0">
              <a:latin typeface="Agency FB" panose="020B0503020202020204" pitchFamily="34" charset="0"/>
            </a:rPr>
            <a:t>pengguna </a:t>
          </a:r>
          <a:endParaRPr lang="en-US" sz="1600" dirty="0">
            <a:latin typeface="Agency FB" panose="020B0503020202020204" pitchFamily="34" charset="0"/>
          </a:endParaRPr>
        </a:p>
      </dgm:t>
    </dgm:pt>
    <dgm:pt modelId="{84F4F136-1204-4C05-AC3B-A5097F4D1C1D}" type="parTrans" cxnId="{7B99F951-21E5-44A4-BE40-20D236FF6435}">
      <dgm:prSet/>
      <dgm:spPr/>
      <dgm:t>
        <a:bodyPr/>
        <a:lstStyle/>
        <a:p>
          <a:endParaRPr lang="en-ID"/>
        </a:p>
      </dgm:t>
    </dgm:pt>
    <dgm:pt modelId="{FD8EE6F7-2CB3-4DD8-B08F-DAA3A352374E}" type="sibTrans" cxnId="{7B99F951-21E5-44A4-BE40-20D236FF6435}">
      <dgm:prSet/>
      <dgm:spPr/>
      <dgm:t>
        <a:bodyPr/>
        <a:lstStyle/>
        <a:p>
          <a:endParaRPr lang="en-ID"/>
        </a:p>
      </dgm:t>
    </dgm:pt>
    <dgm:pt modelId="{E9FBBE05-A533-4088-BB53-4CD11BE0BCB8}">
      <dgm:prSet custT="1"/>
      <dgm:spPr/>
      <dgm:t>
        <a:bodyPr/>
        <a:lstStyle/>
        <a:p>
          <a:r>
            <a:rPr lang="id-ID" sz="1600" dirty="0">
              <a:latin typeface="Agency FB" panose="020B0503020202020204" pitchFamily="34" charset="0"/>
            </a:rPr>
            <a:t>Jika terjadi revisi data yang dihasilkan, maka harus ada SOP atau panduan</a:t>
          </a:r>
          <a:r>
            <a:rPr lang="en-US" sz="1600" dirty="0">
              <a:latin typeface="Agency FB" panose="020B0503020202020204" pitchFamily="34" charset="0"/>
            </a:rPr>
            <a:t> </a:t>
          </a:r>
          <a:r>
            <a:rPr lang="id-ID" sz="1600" dirty="0">
              <a:latin typeface="Agency FB" panose="020B0503020202020204" pitchFamily="34" charset="0"/>
            </a:rPr>
            <a:t>dalam revisi data</a:t>
          </a:r>
        </a:p>
      </dgm:t>
    </dgm:pt>
    <dgm:pt modelId="{5189C67C-1BC0-4B2D-8B2B-D4D700D73B78}" type="parTrans" cxnId="{BBF10778-79A0-4AD3-A81E-B019117BB465}">
      <dgm:prSet/>
      <dgm:spPr/>
      <dgm:t>
        <a:bodyPr/>
        <a:lstStyle/>
        <a:p>
          <a:endParaRPr lang="en-ID"/>
        </a:p>
      </dgm:t>
    </dgm:pt>
    <dgm:pt modelId="{117033F0-20F5-4998-A4F2-52C612C1B0BC}" type="sibTrans" cxnId="{BBF10778-79A0-4AD3-A81E-B019117BB465}">
      <dgm:prSet/>
      <dgm:spPr/>
      <dgm:t>
        <a:bodyPr/>
        <a:lstStyle/>
        <a:p>
          <a:endParaRPr lang="en-ID"/>
        </a:p>
      </dgm:t>
    </dgm:pt>
    <dgm:pt modelId="{C680476A-6D21-4260-A960-9DE3B34242A7}" type="pres">
      <dgm:prSet presAssocID="{78DC74EA-C0F9-4AC5-83F2-AA2315D74F46}" presName="CompostProcess" presStyleCnt="0">
        <dgm:presLayoutVars>
          <dgm:dir/>
          <dgm:resizeHandles val="exact"/>
        </dgm:presLayoutVars>
      </dgm:prSet>
      <dgm:spPr/>
    </dgm:pt>
    <dgm:pt modelId="{AA3DE628-4356-400F-8DD3-33D27B524604}" type="pres">
      <dgm:prSet presAssocID="{78DC74EA-C0F9-4AC5-83F2-AA2315D74F46}" presName="arrow" presStyleLbl="bgShp" presStyleIdx="0" presStyleCnt="1" custScaleX="117647" custLinFactNeighborX="-3895" custLinFactNeighborY="1371"/>
      <dgm:spPr/>
    </dgm:pt>
    <dgm:pt modelId="{9590893E-D02D-46C4-9E7F-AF2269C8A94B}" type="pres">
      <dgm:prSet presAssocID="{78DC74EA-C0F9-4AC5-83F2-AA2315D74F46}" presName="linearProcess" presStyleCnt="0"/>
      <dgm:spPr/>
    </dgm:pt>
    <dgm:pt modelId="{F0E8D9A3-5444-461F-9565-DF3131217290}" type="pres">
      <dgm:prSet presAssocID="{B2AFAA91-6EF7-47E0-9CCB-DDDE62CDDD8E}" presName="textNode" presStyleLbl="node1" presStyleIdx="0" presStyleCnt="5">
        <dgm:presLayoutVars>
          <dgm:bulletEnabled val="1"/>
        </dgm:presLayoutVars>
      </dgm:prSet>
      <dgm:spPr/>
    </dgm:pt>
    <dgm:pt modelId="{C197CF2F-69B1-40A1-B91F-A14921B36F62}" type="pres">
      <dgm:prSet presAssocID="{DC02D6EE-036F-4AAC-B10F-749DADDCAC0F}" presName="sibTrans" presStyleCnt="0"/>
      <dgm:spPr/>
    </dgm:pt>
    <dgm:pt modelId="{6F69C2CB-2C5D-49AC-92F9-1177F47C082D}" type="pres">
      <dgm:prSet presAssocID="{4B80DFF1-D4A4-41F7-BB5B-725BB0782FAB}" presName="textNode" presStyleLbl="node1" presStyleIdx="1" presStyleCnt="5">
        <dgm:presLayoutVars>
          <dgm:bulletEnabled val="1"/>
        </dgm:presLayoutVars>
      </dgm:prSet>
      <dgm:spPr/>
    </dgm:pt>
    <dgm:pt modelId="{932747B3-B25C-4315-A8C1-C3E0E016B74B}" type="pres">
      <dgm:prSet presAssocID="{B28F8C96-B861-439C-B27B-F7A713D2E7E3}" presName="sibTrans" presStyleCnt="0"/>
      <dgm:spPr/>
    </dgm:pt>
    <dgm:pt modelId="{7F8C6818-08CD-4361-9C37-71AC8A3E5549}" type="pres">
      <dgm:prSet presAssocID="{99B1FB48-A76D-44A3-935E-4FEA8DA140DC}" presName="textNode" presStyleLbl="node1" presStyleIdx="2" presStyleCnt="5">
        <dgm:presLayoutVars>
          <dgm:bulletEnabled val="1"/>
        </dgm:presLayoutVars>
      </dgm:prSet>
      <dgm:spPr/>
    </dgm:pt>
    <dgm:pt modelId="{A5B28C2F-1903-4B2A-AEA7-58384CE3385E}" type="pres">
      <dgm:prSet presAssocID="{15FFC747-306D-428F-BE50-66C9D5B94226}" presName="sibTrans" presStyleCnt="0"/>
      <dgm:spPr/>
    </dgm:pt>
    <dgm:pt modelId="{B52ADE0C-FC17-4328-A57E-5359F9486A0F}" type="pres">
      <dgm:prSet presAssocID="{945EE625-E78A-4E3A-BCCB-F1D9AEEE9D61}" presName="textNode" presStyleLbl="node1" presStyleIdx="3" presStyleCnt="5">
        <dgm:presLayoutVars>
          <dgm:bulletEnabled val="1"/>
        </dgm:presLayoutVars>
      </dgm:prSet>
      <dgm:spPr/>
    </dgm:pt>
    <dgm:pt modelId="{87F529CF-7570-4843-A90B-2EFA33EDB22F}" type="pres">
      <dgm:prSet presAssocID="{FD8EE6F7-2CB3-4DD8-B08F-DAA3A352374E}" presName="sibTrans" presStyleCnt="0"/>
      <dgm:spPr/>
    </dgm:pt>
    <dgm:pt modelId="{2CCEE43D-8E78-4624-A395-7C35C016E9BE}" type="pres">
      <dgm:prSet presAssocID="{E9FBBE05-A533-4088-BB53-4CD11BE0BCB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B81E20A-7F3D-43F3-996E-44EDB70B4DE5}" type="presOf" srcId="{E9FBBE05-A533-4088-BB53-4CD11BE0BCB8}" destId="{2CCEE43D-8E78-4624-A395-7C35C016E9BE}" srcOrd="0" destOrd="0" presId="urn:microsoft.com/office/officeart/2005/8/layout/hProcess9"/>
    <dgm:cxn modelId="{B4914F2F-3256-429B-A1B9-96E59DCD79B1}" type="presOf" srcId="{945EE625-E78A-4E3A-BCCB-F1D9AEEE9D61}" destId="{B52ADE0C-FC17-4328-A57E-5359F9486A0F}" srcOrd="0" destOrd="0" presId="urn:microsoft.com/office/officeart/2005/8/layout/hProcess9"/>
    <dgm:cxn modelId="{1F2A9133-D1AB-458E-B8E4-DDCDD184E0D8}" srcId="{78DC74EA-C0F9-4AC5-83F2-AA2315D74F46}" destId="{99B1FB48-A76D-44A3-935E-4FEA8DA140DC}" srcOrd="2" destOrd="0" parTransId="{205A5152-1B20-4C54-85AD-1B582C2A61E8}" sibTransId="{15FFC747-306D-428F-BE50-66C9D5B94226}"/>
    <dgm:cxn modelId="{7B99F951-21E5-44A4-BE40-20D236FF6435}" srcId="{78DC74EA-C0F9-4AC5-83F2-AA2315D74F46}" destId="{945EE625-E78A-4E3A-BCCB-F1D9AEEE9D61}" srcOrd="3" destOrd="0" parTransId="{84F4F136-1204-4C05-AC3B-A5097F4D1C1D}" sibTransId="{FD8EE6F7-2CB3-4DD8-B08F-DAA3A352374E}"/>
    <dgm:cxn modelId="{BBF10778-79A0-4AD3-A81E-B019117BB465}" srcId="{78DC74EA-C0F9-4AC5-83F2-AA2315D74F46}" destId="{E9FBBE05-A533-4088-BB53-4CD11BE0BCB8}" srcOrd="4" destOrd="0" parTransId="{5189C67C-1BC0-4B2D-8B2B-D4D700D73B78}" sibTransId="{117033F0-20F5-4998-A4F2-52C612C1B0BC}"/>
    <dgm:cxn modelId="{0A7F7B86-F51E-4378-A2AC-6B039887D787}" type="presOf" srcId="{99B1FB48-A76D-44A3-935E-4FEA8DA140DC}" destId="{7F8C6818-08CD-4361-9C37-71AC8A3E5549}" srcOrd="0" destOrd="0" presId="urn:microsoft.com/office/officeart/2005/8/layout/hProcess9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9ED49CBD-2522-4CC7-844F-C2ED65C0AA2C}" type="presOf" srcId="{B2AFAA91-6EF7-47E0-9CCB-DDDE62CDDD8E}" destId="{F0E8D9A3-5444-461F-9565-DF3131217290}" srcOrd="0" destOrd="0" presId="urn:microsoft.com/office/officeart/2005/8/layout/hProcess9"/>
    <dgm:cxn modelId="{C9D259F0-5698-4C74-B8E6-18AD710C75F0}" type="presOf" srcId="{4B80DFF1-D4A4-41F7-BB5B-725BB0782FAB}" destId="{6F69C2CB-2C5D-49AC-92F9-1177F47C082D}" srcOrd="0" destOrd="0" presId="urn:microsoft.com/office/officeart/2005/8/layout/hProcess9"/>
    <dgm:cxn modelId="{664F66FA-5B85-4DCA-A447-75EBD6147392}" type="presOf" srcId="{78DC74EA-C0F9-4AC5-83F2-AA2315D74F46}" destId="{C680476A-6D21-4260-A960-9DE3B34242A7}" srcOrd="0" destOrd="0" presId="urn:microsoft.com/office/officeart/2005/8/layout/hProcess9"/>
    <dgm:cxn modelId="{32AFB30E-C12F-44A2-BFC4-9D3C18EEE4B3}" type="presParOf" srcId="{C680476A-6D21-4260-A960-9DE3B34242A7}" destId="{AA3DE628-4356-400F-8DD3-33D27B524604}" srcOrd="0" destOrd="0" presId="urn:microsoft.com/office/officeart/2005/8/layout/hProcess9"/>
    <dgm:cxn modelId="{3D38DA1C-8336-40F7-A363-F5CE07D0CF16}" type="presParOf" srcId="{C680476A-6D21-4260-A960-9DE3B34242A7}" destId="{9590893E-D02D-46C4-9E7F-AF2269C8A94B}" srcOrd="1" destOrd="0" presId="urn:microsoft.com/office/officeart/2005/8/layout/hProcess9"/>
    <dgm:cxn modelId="{D61D6DB5-2E61-4936-B5D9-7FA458730F25}" type="presParOf" srcId="{9590893E-D02D-46C4-9E7F-AF2269C8A94B}" destId="{F0E8D9A3-5444-461F-9565-DF3131217290}" srcOrd="0" destOrd="0" presId="urn:microsoft.com/office/officeart/2005/8/layout/hProcess9"/>
    <dgm:cxn modelId="{E5DCA1D9-B007-4B8E-8042-F004A6AEE6CD}" type="presParOf" srcId="{9590893E-D02D-46C4-9E7F-AF2269C8A94B}" destId="{C197CF2F-69B1-40A1-B91F-A14921B36F62}" srcOrd="1" destOrd="0" presId="urn:microsoft.com/office/officeart/2005/8/layout/hProcess9"/>
    <dgm:cxn modelId="{6F057162-22A7-46B0-9C34-7882F415504B}" type="presParOf" srcId="{9590893E-D02D-46C4-9E7F-AF2269C8A94B}" destId="{6F69C2CB-2C5D-49AC-92F9-1177F47C082D}" srcOrd="2" destOrd="0" presId="urn:microsoft.com/office/officeart/2005/8/layout/hProcess9"/>
    <dgm:cxn modelId="{FCB7BC4D-3110-4115-ABC8-B775577C992B}" type="presParOf" srcId="{9590893E-D02D-46C4-9E7F-AF2269C8A94B}" destId="{932747B3-B25C-4315-A8C1-C3E0E016B74B}" srcOrd="3" destOrd="0" presId="urn:microsoft.com/office/officeart/2005/8/layout/hProcess9"/>
    <dgm:cxn modelId="{B0BB5D81-18C3-4BE1-A015-0F5E6081E938}" type="presParOf" srcId="{9590893E-D02D-46C4-9E7F-AF2269C8A94B}" destId="{7F8C6818-08CD-4361-9C37-71AC8A3E5549}" srcOrd="4" destOrd="0" presId="urn:microsoft.com/office/officeart/2005/8/layout/hProcess9"/>
    <dgm:cxn modelId="{D1807A0C-4BAA-4BF8-9ADA-4DF9ED7BD3A1}" type="presParOf" srcId="{9590893E-D02D-46C4-9E7F-AF2269C8A94B}" destId="{A5B28C2F-1903-4B2A-AEA7-58384CE3385E}" srcOrd="5" destOrd="0" presId="urn:microsoft.com/office/officeart/2005/8/layout/hProcess9"/>
    <dgm:cxn modelId="{262AF6D9-7C2A-4F57-A7B4-726DFC018AD6}" type="presParOf" srcId="{9590893E-D02D-46C4-9E7F-AF2269C8A94B}" destId="{B52ADE0C-FC17-4328-A57E-5359F9486A0F}" srcOrd="6" destOrd="0" presId="urn:microsoft.com/office/officeart/2005/8/layout/hProcess9"/>
    <dgm:cxn modelId="{6AC5146C-D1F1-4EB3-ABAF-5D40802C35DC}" type="presParOf" srcId="{9590893E-D02D-46C4-9E7F-AF2269C8A94B}" destId="{87F529CF-7570-4843-A90B-2EFA33EDB22F}" srcOrd="7" destOrd="0" presId="urn:microsoft.com/office/officeart/2005/8/layout/hProcess9"/>
    <dgm:cxn modelId="{991603E2-EED9-4E37-A619-40E007E83AC5}" type="presParOf" srcId="{9590893E-D02D-46C4-9E7F-AF2269C8A94B}" destId="{2CCEE43D-8E78-4624-A395-7C35C016E9B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hProcess4" loCatId="process" qsTypeId="urn:microsoft.com/office/officeart/2005/8/quickstyle/simple1" qsCatId="simple" csTypeId="urn:microsoft.com/office/officeart/2005/8/colors/colorful4" csCatId="colorful" phldr="1"/>
      <dgm:spPr/>
    </dgm:pt>
    <dgm:pt modelId="{B2AFAA91-6EF7-47E0-9CCB-DDDE62CDDD8E}">
      <dgm:prSet custT="1"/>
      <dgm:spPr/>
      <dgm:t>
        <a:bodyPr/>
        <a:lstStyle/>
        <a:p>
          <a:pPr>
            <a:buNone/>
          </a:pPr>
          <a:r>
            <a:rPr lang="en-US" sz="1800" dirty="0" err="1">
              <a:latin typeface="Agency FB" panose="020B0503020202020204" pitchFamily="34" charset="0"/>
            </a:rPr>
            <a:t>Aktualitas</a:t>
          </a:r>
          <a:r>
            <a:rPr lang="en-US" sz="1800" dirty="0">
              <a:latin typeface="Agency FB" panose="020B0503020202020204" pitchFamily="34" charset="0"/>
            </a:rPr>
            <a:t> (</a:t>
          </a:r>
          <a:r>
            <a:rPr lang="en-US" sz="1800" i="1" dirty="0">
              <a:latin typeface="Agency FB" panose="020B0503020202020204" pitchFamily="34" charset="0"/>
            </a:rPr>
            <a:t>timeliness</a:t>
          </a:r>
          <a:r>
            <a:rPr lang="en-US" sz="1800" dirty="0">
              <a:latin typeface="Agency FB" panose="020B0503020202020204" pitchFamily="34" charset="0"/>
            </a:rPr>
            <a:t>) </a:t>
          </a:r>
          <a:r>
            <a:rPr lang="en-US" sz="1800" dirty="0" err="1">
              <a:latin typeface="Agency FB" panose="020B0503020202020204" pitchFamily="34" charset="0"/>
            </a:rPr>
            <a:t>dari</a:t>
          </a:r>
          <a:r>
            <a:rPr lang="en-US" sz="1800" dirty="0">
              <a:latin typeface="Agency FB" panose="020B0503020202020204" pitchFamily="34" charset="0"/>
            </a:rPr>
            <a:t> data </a:t>
          </a:r>
          <a:r>
            <a:rPr lang="en-US" sz="1800" dirty="0" err="1">
              <a:latin typeface="Agency FB" panose="020B0503020202020204" pitchFamily="34" charset="0"/>
            </a:rPr>
            <a:t>statistik</a:t>
          </a:r>
          <a:r>
            <a:rPr lang="en-US" sz="1800" dirty="0">
              <a:latin typeface="Agency FB" panose="020B0503020202020204" pitchFamily="34" charset="0"/>
            </a:rPr>
            <a:t> yang </a:t>
          </a:r>
          <a:r>
            <a:rPr lang="en-US" sz="1800" dirty="0" err="1">
              <a:latin typeface="Agency FB" panose="020B0503020202020204" pitchFamily="34" charset="0"/>
            </a:rPr>
            <a:t>dihasilkan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sesuai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dengan</a:t>
          </a:r>
          <a:endParaRPr lang="en-US" sz="1800" dirty="0">
            <a:latin typeface="Agency FB" panose="020B0503020202020204" pitchFamily="34" charset="0"/>
          </a:endParaRPr>
        </a:p>
        <a:p>
          <a:pPr>
            <a:buNone/>
          </a:pPr>
          <a:r>
            <a:rPr lang="en-US" sz="1800" dirty="0" err="1">
              <a:latin typeface="Agency FB" panose="020B0503020202020204" pitchFamily="34" charset="0"/>
            </a:rPr>
            <a:t>kebutuhan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pengguna</a:t>
          </a:r>
          <a:r>
            <a:rPr lang="en-US" sz="1800" dirty="0">
              <a:latin typeface="Agency FB" panose="020B0503020202020204" pitchFamily="34" charset="0"/>
            </a:rPr>
            <a:t> yang </a:t>
          </a:r>
          <a:r>
            <a:rPr lang="en-US" sz="1800" dirty="0" err="1">
              <a:latin typeface="Agency FB" panose="020B0503020202020204" pitchFamily="34" charset="0"/>
            </a:rPr>
            <a:t>sudah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disepakati</a:t>
          </a:r>
          <a:r>
            <a:rPr lang="en-US" sz="1800" dirty="0">
              <a:latin typeface="Agency FB" panose="020B0503020202020204" pitchFamily="34" charset="0"/>
            </a:rPr>
            <a:t> pada </a:t>
          </a:r>
          <a:r>
            <a:rPr lang="en-US" sz="1800" dirty="0" err="1">
              <a:latin typeface="Agency FB" panose="020B0503020202020204" pitchFamily="34" charset="0"/>
            </a:rPr>
            <a:t>saat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analisis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kebutuhan</a:t>
          </a:r>
          <a:r>
            <a:rPr lang="en-US" sz="1800" dirty="0">
              <a:latin typeface="Agency FB" panose="020B0503020202020204" pitchFamily="34" charset="0"/>
            </a:rPr>
            <a:t> </a:t>
          </a:r>
          <a:endParaRPr lang="en-ID" sz="1800" b="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/>
      <dgm:t>
        <a:bodyPr/>
        <a:lstStyle/>
        <a:p>
          <a:r>
            <a:rPr lang="en-US" sz="1800" dirty="0" err="1">
              <a:latin typeface="Agency FB" panose="020B0503020202020204" pitchFamily="34" charset="0"/>
            </a:rPr>
            <a:t>Terdapat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perjanjian</a:t>
          </a:r>
          <a:r>
            <a:rPr lang="en-US" sz="1800" dirty="0">
              <a:latin typeface="Agency FB" panose="020B0503020202020204" pitchFamily="34" charset="0"/>
            </a:rPr>
            <a:t> dan </a:t>
          </a:r>
          <a:r>
            <a:rPr lang="en-US" sz="1800" dirty="0" err="1">
              <a:latin typeface="Agency FB" panose="020B0503020202020204" pitchFamily="34" charset="0"/>
            </a:rPr>
            <a:t>prosedur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dengan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penyedia</a:t>
          </a:r>
          <a:r>
            <a:rPr lang="en-US" sz="1800" dirty="0">
              <a:latin typeface="Agency FB" panose="020B0503020202020204" pitchFamily="34" charset="0"/>
            </a:rPr>
            <a:t> data </a:t>
          </a:r>
          <a:r>
            <a:rPr lang="en-US" sz="1800" dirty="0" err="1">
              <a:latin typeface="Agency FB" panose="020B0503020202020204" pitchFamily="34" charset="0"/>
            </a:rPr>
            <a:t>terkait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waktu</a:t>
          </a:r>
          <a:r>
            <a:rPr lang="en-US" sz="1800" dirty="0">
              <a:latin typeface="Agency FB" panose="020B0503020202020204" pitchFamily="34" charset="0"/>
            </a:rPr>
            <a:t>,</a:t>
          </a:r>
        </a:p>
        <a:p>
          <a:pPr>
            <a:buNone/>
          </a:pPr>
          <a:r>
            <a:rPr lang="en-US" sz="1800" dirty="0">
              <a:latin typeface="Agency FB" panose="020B0503020202020204" pitchFamily="34" charset="0"/>
            </a:rPr>
            <a:t>format, dan </a:t>
          </a:r>
          <a:r>
            <a:rPr lang="en-US" sz="1800" dirty="0" err="1">
              <a:latin typeface="Agency FB" panose="020B0503020202020204" pitchFamily="34" charset="0"/>
            </a:rPr>
            <a:t>alur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pengiriman</a:t>
          </a:r>
          <a:r>
            <a:rPr lang="en-US" sz="1800" dirty="0">
              <a:latin typeface="Agency FB" panose="020B0503020202020204" pitchFamily="34" charset="0"/>
            </a:rPr>
            <a:t> data</a:t>
          </a:r>
          <a:endParaRPr lang="en-ID" sz="1800" b="0" i="1" dirty="0">
            <a:latin typeface="Agency FB" panose="020B0503020202020204" pitchFamily="34" charset="0"/>
          </a:endParaRPr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5C877A4A-C6C4-4941-B385-44A2F61183FC}" type="pres">
      <dgm:prSet presAssocID="{78DC74EA-C0F9-4AC5-83F2-AA2315D74F46}" presName="Name0" presStyleCnt="0">
        <dgm:presLayoutVars>
          <dgm:dir/>
          <dgm:animLvl val="lvl"/>
          <dgm:resizeHandles val="exact"/>
        </dgm:presLayoutVars>
      </dgm:prSet>
      <dgm:spPr/>
    </dgm:pt>
    <dgm:pt modelId="{80EAB5EB-BF99-4CD3-9F40-8FA38B1B1ECB}" type="pres">
      <dgm:prSet presAssocID="{78DC74EA-C0F9-4AC5-83F2-AA2315D74F46}" presName="tSp" presStyleCnt="0"/>
      <dgm:spPr/>
    </dgm:pt>
    <dgm:pt modelId="{00BE9D2D-44FE-4B19-9782-597D7C98B1B9}" type="pres">
      <dgm:prSet presAssocID="{78DC74EA-C0F9-4AC5-83F2-AA2315D74F46}" presName="bSp" presStyleCnt="0"/>
      <dgm:spPr/>
    </dgm:pt>
    <dgm:pt modelId="{F7A19C0A-599D-4C66-B470-5DA9E631C9D5}" type="pres">
      <dgm:prSet presAssocID="{78DC74EA-C0F9-4AC5-83F2-AA2315D74F46}" presName="process" presStyleCnt="0"/>
      <dgm:spPr/>
    </dgm:pt>
    <dgm:pt modelId="{482D6FAE-5845-4061-A2D7-8DDB88A8DC96}" type="pres">
      <dgm:prSet presAssocID="{B2AFAA91-6EF7-47E0-9CCB-DDDE62CDDD8E}" presName="composite1" presStyleCnt="0"/>
      <dgm:spPr/>
    </dgm:pt>
    <dgm:pt modelId="{4938A395-7EF0-4B73-8513-30B37C66DB0C}" type="pres">
      <dgm:prSet presAssocID="{B2AFAA91-6EF7-47E0-9CCB-DDDE62CDDD8E}" presName="dummyNode1" presStyleLbl="node1" presStyleIdx="0" presStyleCnt="2"/>
      <dgm:spPr/>
    </dgm:pt>
    <dgm:pt modelId="{EA1D9D35-A0CE-4354-8DC1-A7439A74CA00}" type="pres">
      <dgm:prSet presAssocID="{B2AFAA91-6EF7-47E0-9CCB-DDDE62CDDD8E}" presName="childNode1" presStyleLbl="bgAcc1" presStyleIdx="0" presStyleCnt="2">
        <dgm:presLayoutVars>
          <dgm:bulletEnabled val="1"/>
        </dgm:presLayoutVars>
      </dgm:prSet>
      <dgm:spPr/>
    </dgm:pt>
    <dgm:pt modelId="{DC78E7D8-BCBE-4F63-BFD6-1AF44F6CA64C}" type="pres">
      <dgm:prSet presAssocID="{B2AFAA91-6EF7-47E0-9CCB-DDDE62CDDD8E}" presName="childNode1tx" presStyleLbl="bgAcc1" presStyleIdx="0" presStyleCnt="2">
        <dgm:presLayoutVars>
          <dgm:bulletEnabled val="1"/>
        </dgm:presLayoutVars>
      </dgm:prSet>
      <dgm:spPr/>
    </dgm:pt>
    <dgm:pt modelId="{0E81AAAE-A69B-4195-AE33-E7AA7020DD31}" type="pres">
      <dgm:prSet presAssocID="{B2AFAA91-6EF7-47E0-9CCB-DDDE62CDDD8E}" presName="parentNode1" presStyleLbl="node1" presStyleIdx="0" presStyleCnt="2" custScaleX="124127" custScaleY="253990">
        <dgm:presLayoutVars>
          <dgm:chMax val="1"/>
          <dgm:bulletEnabled val="1"/>
        </dgm:presLayoutVars>
      </dgm:prSet>
      <dgm:spPr/>
    </dgm:pt>
    <dgm:pt modelId="{3DBFCA5B-AA29-49B1-9FF1-D1C1CD784415}" type="pres">
      <dgm:prSet presAssocID="{B2AFAA91-6EF7-47E0-9CCB-DDDE62CDDD8E}" presName="connSite1" presStyleCnt="0"/>
      <dgm:spPr/>
    </dgm:pt>
    <dgm:pt modelId="{D91D8163-32F9-4081-9517-BB92F33C9A7F}" type="pres">
      <dgm:prSet presAssocID="{DC02D6EE-036F-4AAC-B10F-749DADDCAC0F}" presName="Name9" presStyleLbl="sibTrans2D1" presStyleIdx="0" presStyleCnt="1"/>
      <dgm:spPr/>
    </dgm:pt>
    <dgm:pt modelId="{DC94676C-849A-42F3-8265-B94A1F9D08A7}" type="pres">
      <dgm:prSet presAssocID="{4B80DFF1-D4A4-41F7-BB5B-725BB0782FAB}" presName="composite2" presStyleCnt="0"/>
      <dgm:spPr/>
    </dgm:pt>
    <dgm:pt modelId="{9C34647C-7580-4CF7-87BB-535B26EC187F}" type="pres">
      <dgm:prSet presAssocID="{4B80DFF1-D4A4-41F7-BB5B-725BB0782FAB}" presName="dummyNode2" presStyleLbl="node1" presStyleIdx="0" presStyleCnt="2"/>
      <dgm:spPr/>
    </dgm:pt>
    <dgm:pt modelId="{4D48093D-C6EB-4B29-944F-CD12329735D3}" type="pres">
      <dgm:prSet presAssocID="{4B80DFF1-D4A4-41F7-BB5B-725BB0782FAB}" presName="childNode2" presStyleLbl="bgAcc1" presStyleIdx="1" presStyleCnt="2">
        <dgm:presLayoutVars>
          <dgm:bulletEnabled val="1"/>
        </dgm:presLayoutVars>
      </dgm:prSet>
      <dgm:spPr/>
    </dgm:pt>
    <dgm:pt modelId="{CAE2F781-8267-4909-8E6F-6E0F00F7BEEE}" type="pres">
      <dgm:prSet presAssocID="{4B80DFF1-D4A4-41F7-BB5B-725BB0782FAB}" presName="childNode2tx" presStyleLbl="bgAcc1" presStyleIdx="1" presStyleCnt="2">
        <dgm:presLayoutVars>
          <dgm:bulletEnabled val="1"/>
        </dgm:presLayoutVars>
      </dgm:prSet>
      <dgm:spPr/>
    </dgm:pt>
    <dgm:pt modelId="{5DDBC305-FDD0-49E9-B875-7BF32E7E7226}" type="pres">
      <dgm:prSet presAssocID="{4B80DFF1-D4A4-41F7-BB5B-725BB0782FAB}" presName="parentNode2" presStyleLbl="node1" presStyleIdx="1" presStyleCnt="2" custScaleX="113721" custScaleY="235852" custLinFactNeighborX="-3006" custLinFactNeighborY="39072">
        <dgm:presLayoutVars>
          <dgm:chMax val="0"/>
          <dgm:bulletEnabled val="1"/>
        </dgm:presLayoutVars>
      </dgm:prSet>
      <dgm:spPr/>
    </dgm:pt>
    <dgm:pt modelId="{4CCAB463-6408-484A-9F5F-9D1060F3E059}" type="pres">
      <dgm:prSet presAssocID="{4B80DFF1-D4A4-41F7-BB5B-725BB0782FAB}" presName="connSite2" presStyleCnt="0"/>
      <dgm:spPr/>
    </dgm:pt>
  </dgm:ptLst>
  <dgm:cxnLst>
    <dgm:cxn modelId="{9CC5600C-2D6A-4F4D-90D3-0DB3EAE9A1C2}" type="presOf" srcId="{DC02D6EE-036F-4AAC-B10F-749DADDCAC0F}" destId="{D91D8163-32F9-4081-9517-BB92F33C9A7F}" srcOrd="0" destOrd="0" presId="urn:microsoft.com/office/officeart/2005/8/layout/hProcess4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5D4CB7BA-CDC5-4C90-9D5D-11CF3DC906A9}" type="presOf" srcId="{4B80DFF1-D4A4-41F7-BB5B-725BB0782FAB}" destId="{5DDBC305-FDD0-49E9-B875-7BF32E7E7226}" srcOrd="0" destOrd="0" presId="urn:microsoft.com/office/officeart/2005/8/layout/hProcess4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C4360FE1-142F-423F-878E-05A19D38F2D4}" type="presOf" srcId="{B2AFAA91-6EF7-47E0-9CCB-DDDE62CDDD8E}" destId="{0E81AAAE-A69B-4195-AE33-E7AA7020DD31}" srcOrd="0" destOrd="0" presId="urn:microsoft.com/office/officeart/2005/8/layout/hProcess4"/>
    <dgm:cxn modelId="{243C80E8-9861-46BD-8C83-A07C0483D5BD}" type="presOf" srcId="{78DC74EA-C0F9-4AC5-83F2-AA2315D74F46}" destId="{5C877A4A-C6C4-4941-B385-44A2F61183FC}" srcOrd="0" destOrd="0" presId="urn:microsoft.com/office/officeart/2005/8/layout/hProcess4"/>
    <dgm:cxn modelId="{39E3726C-036D-418C-8F0D-26D066655816}" type="presParOf" srcId="{5C877A4A-C6C4-4941-B385-44A2F61183FC}" destId="{80EAB5EB-BF99-4CD3-9F40-8FA38B1B1ECB}" srcOrd="0" destOrd="0" presId="urn:microsoft.com/office/officeart/2005/8/layout/hProcess4"/>
    <dgm:cxn modelId="{3F41E781-28EA-4170-965C-F70108B033E5}" type="presParOf" srcId="{5C877A4A-C6C4-4941-B385-44A2F61183FC}" destId="{00BE9D2D-44FE-4B19-9782-597D7C98B1B9}" srcOrd="1" destOrd="0" presId="urn:microsoft.com/office/officeart/2005/8/layout/hProcess4"/>
    <dgm:cxn modelId="{980D77F7-697B-44A4-BBF6-184654A785B9}" type="presParOf" srcId="{5C877A4A-C6C4-4941-B385-44A2F61183FC}" destId="{F7A19C0A-599D-4C66-B470-5DA9E631C9D5}" srcOrd="2" destOrd="0" presId="urn:microsoft.com/office/officeart/2005/8/layout/hProcess4"/>
    <dgm:cxn modelId="{8464B63D-23A9-4C35-BC21-3566A56344E5}" type="presParOf" srcId="{F7A19C0A-599D-4C66-B470-5DA9E631C9D5}" destId="{482D6FAE-5845-4061-A2D7-8DDB88A8DC96}" srcOrd="0" destOrd="0" presId="urn:microsoft.com/office/officeart/2005/8/layout/hProcess4"/>
    <dgm:cxn modelId="{47FF3639-7E5E-4C93-ABA9-1AB94EC2C67F}" type="presParOf" srcId="{482D6FAE-5845-4061-A2D7-8DDB88A8DC96}" destId="{4938A395-7EF0-4B73-8513-30B37C66DB0C}" srcOrd="0" destOrd="0" presId="urn:microsoft.com/office/officeart/2005/8/layout/hProcess4"/>
    <dgm:cxn modelId="{2BF809A4-87A7-4545-8CC8-7D05985BFB3D}" type="presParOf" srcId="{482D6FAE-5845-4061-A2D7-8DDB88A8DC96}" destId="{EA1D9D35-A0CE-4354-8DC1-A7439A74CA00}" srcOrd="1" destOrd="0" presId="urn:microsoft.com/office/officeart/2005/8/layout/hProcess4"/>
    <dgm:cxn modelId="{C2E91C9A-2823-4EBB-AAAD-73B305C26DDD}" type="presParOf" srcId="{482D6FAE-5845-4061-A2D7-8DDB88A8DC96}" destId="{DC78E7D8-BCBE-4F63-BFD6-1AF44F6CA64C}" srcOrd="2" destOrd="0" presId="urn:microsoft.com/office/officeart/2005/8/layout/hProcess4"/>
    <dgm:cxn modelId="{49E6F4F7-1E29-4211-8F90-46652F991DB6}" type="presParOf" srcId="{482D6FAE-5845-4061-A2D7-8DDB88A8DC96}" destId="{0E81AAAE-A69B-4195-AE33-E7AA7020DD31}" srcOrd="3" destOrd="0" presId="urn:microsoft.com/office/officeart/2005/8/layout/hProcess4"/>
    <dgm:cxn modelId="{4C4DF3D5-27E9-4106-AE5F-F43707B33533}" type="presParOf" srcId="{482D6FAE-5845-4061-A2D7-8DDB88A8DC96}" destId="{3DBFCA5B-AA29-49B1-9FF1-D1C1CD784415}" srcOrd="4" destOrd="0" presId="urn:microsoft.com/office/officeart/2005/8/layout/hProcess4"/>
    <dgm:cxn modelId="{FBE7C5F2-2B56-4CDA-87E4-C63A5164B845}" type="presParOf" srcId="{F7A19C0A-599D-4C66-B470-5DA9E631C9D5}" destId="{D91D8163-32F9-4081-9517-BB92F33C9A7F}" srcOrd="1" destOrd="0" presId="urn:microsoft.com/office/officeart/2005/8/layout/hProcess4"/>
    <dgm:cxn modelId="{64179B1C-73C5-496D-B7B4-328DCAB324AE}" type="presParOf" srcId="{F7A19C0A-599D-4C66-B470-5DA9E631C9D5}" destId="{DC94676C-849A-42F3-8265-B94A1F9D08A7}" srcOrd="2" destOrd="0" presId="urn:microsoft.com/office/officeart/2005/8/layout/hProcess4"/>
    <dgm:cxn modelId="{20BAE142-19AC-4992-BE4C-1BA75A3FACD7}" type="presParOf" srcId="{DC94676C-849A-42F3-8265-B94A1F9D08A7}" destId="{9C34647C-7580-4CF7-87BB-535B26EC187F}" srcOrd="0" destOrd="0" presId="urn:microsoft.com/office/officeart/2005/8/layout/hProcess4"/>
    <dgm:cxn modelId="{AB1D9B8E-AFE0-4752-BF1F-F7B3401036CE}" type="presParOf" srcId="{DC94676C-849A-42F3-8265-B94A1F9D08A7}" destId="{4D48093D-C6EB-4B29-944F-CD12329735D3}" srcOrd="1" destOrd="0" presId="urn:microsoft.com/office/officeart/2005/8/layout/hProcess4"/>
    <dgm:cxn modelId="{00A76F7B-3939-4CB2-942D-98A39F7D261E}" type="presParOf" srcId="{DC94676C-849A-42F3-8265-B94A1F9D08A7}" destId="{CAE2F781-8267-4909-8E6F-6E0F00F7BEEE}" srcOrd="2" destOrd="0" presId="urn:microsoft.com/office/officeart/2005/8/layout/hProcess4"/>
    <dgm:cxn modelId="{CA5D44C0-8559-4B84-929A-49A189809950}" type="presParOf" srcId="{DC94676C-849A-42F3-8265-B94A1F9D08A7}" destId="{5DDBC305-FDD0-49E9-B875-7BF32E7E7226}" srcOrd="3" destOrd="0" presId="urn:microsoft.com/office/officeart/2005/8/layout/hProcess4"/>
    <dgm:cxn modelId="{2CF5F359-0496-4F33-BF02-BFEEAF39C984}" type="presParOf" srcId="{DC94676C-849A-42F3-8265-B94A1F9D08A7}" destId="{4CCAB463-6408-484A-9F5F-9D1060F3E05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</dgm:pt>
    <dgm:pt modelId="{B2AFAA91-6EF7-47E0-9CCB-DDDE62CDDD8E}">
      <dgm:prSet custT="1"/>
      <dgm:spPr/>
      <dgm:t>
        <a:bodyPr/>
        <a:lstStyle/>
        <a:p>
          <a:pPr>
            <a:buNone/>
          </a:pPr>
          <a:r>
            <a:rPr lang="en-US" sz="1800" dirty="0" err="1">
              <a:latin typeface="Agency FB" panose="020B0503020202020204" pitchFamily="34" charset="0"/>
            </a:rPr>
            <a:t>Memiliki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kalender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rilis</a:t>
          </a:r>
          <a:r>
            <a:rPr lang="en-US" sz="1800" dirty="0">
              <a:latin typeface="Agency FB" panose="020B0503020202020204" pitchFamily="34" charset="0"/>
            </a:rPr>
            <a:t> yang </a:t>
          </a:r>
          <a:r>
            <a:rPr lang="en-US" sz="1800" dirty="0" err="1">
              <a:latin typeface="Agency FB" panose="020B0503020202020204" pitchFamily="34" charset="0"/>
            </a:rPr>
            <a:t>digunakan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untuk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mengukur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tingkat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ketepatan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waktu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rilis</a:t>
          </a:r>
          <a:r>
            <a:rPr lang="en-US" sz="1800" dirty="0">
              <a:latin typeface="Agency FB" panose="020B0503020202020204" pitchFamily="34" charset="0"/>
            </a:rPr>
            <a:t> data</a:t>
          </a:r>
          <a:endParaRPr lang="en-ID" sz="1800" b="0" dirty="0">
            <a:latin typeface="Agency FB" panose="020B0503020202020204" pitchFamily="34" charset="0"/>
          </a:endParaRPr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/>
      <dgm:t>
        <a:bodyPr/>
        <a:lstStyle/>
        <a:p>
          <a:r>
            <a:rPr lang="en-US" sz="1800" dirty="0" err="1">
              <a:latin typeface="Agency FB" panose="020B0503020202020204" pitchFamily="34" charset="0"/>
            </a:rPr>
            <a:t>Informasi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tentang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ketepatan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waktu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dari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statistik</a:t>
          </a:r>
          <a:r>
            <a:rPr lang="en-US" sz="1800" dirty="0">
              <a:latin typeface="Agency FB" panose="020B0503020202020204" pitchFamily="34" charset="0"/>
            </a:rPr>
            <a:t> yang </a:t>
          </a:r>
          <a:r>
            <a:rPr lang="en-US" sz="1800" dirty="0" err="1">
              <a:latin typeface="Agency FB" panose="020B0503020202020204" pitchFamily="34" charset="0"/>
            </a:rPr>
            <a:t>dirilis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tersedia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untuk</a:t>
          </a:r>
          <a:r>
            <a:rPr lang="en-US" sz="1800" dirty="0">
              <a:latin typeface="Agency FB" panose="020B0503020202020204" pitchFamily="34" charset="0"/>
            </a:rPr>
            <a:t> </a:t>
          </a:r>
          <a:r>
            <a:rPr lang="en-US" sz="1800" dirty="0" err="1">
              <a:latin typeface="Agency FB" panose="020B0503020202020204" pitchFamily="34" charset="0"/>
            </a:rPr>
            <a:t>pengguna</a:t>
          </a:r>
          <a:endParaRPr lang="en-ID" sz="1800" b="0" i="1" dirty="0">
            <a:latin typeface="Agency FB" panose="020B0503020202020204" pitchFamily="34" charset="0"/>
          </a:endParaRPr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EEB045BB-17AC-4F17-9D57-6CDD716FC878}">
      <dgm:prSet custT="1"/>
      <dgm:spPr/>
      <dgm:t>
        <a:bodyPr/>
        <a:lstStyle/>
        <a:p>
          <a:r>
            <a:rPr lang="fi-FI" sz="2400" b="1" dirty="0">
              <a:latin typeface="Agency FB" panose="020B0503020202020204" pitchFamily="34" charset="0"/>
            </a:rPr>
            <a:t>Tingkat Kematangan Pemantauan Ketepatan Waktu Diseminasi</a:t>
          </a:r>
          <a:endParaRPr lang="en-ID" sz="2400" dirty="0">
            <a:latin typeface="Agency FB" panose="020B0503020202020204" pitchFamily="34" charset="0"/>
          </a:endParaRPr>
        </a:p>
      </dgm:t>
    </dgm:pt>
    <dgm:pt modelId="{D197CE7B-981F-4BB4-B45C-F8D9C7B2E392}" type="parTrans" cxnId="{3DCB624A-4748-4B8F-AC11-69BE50145EAF}">
      <dgm:prSet/>
      <dgm:spPr/>
      <dgm:t>
        <a:bodyPr/>
        <a:lstStyle/>
        <a:p>
          <a:endParaRPr lang="en-ID"/>
        </a:p>
      </dgm:t>
    </dgm:pt>
    <dgm:pt modelId="{F77B0F4D-D152-40B0-995B-0CECFF4E50F8}" type="sibTrans" cxnId="{3DCB624A-4748-4B8F-AC11-69BE50145EAF}">
      <dgm:prSet/>
      <dgm:spPr/>
      <dgm:t>
        <a:bodyPr/>
        <a:lstStyle/>
        <a:p>
          <a:endParaRPr lang="en-ID"/>
        </a:p>
      </dgm:t>
    </dgm:pt>
    <dgm:pt modelId="{95AFB276-4862-4112-98BA-A9C00D9BBA69}" type="pres">
      <dgm:prSet presAssocID="{78DC74EA-C0F9-4AC5-83F2-AA2315D74F4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E7D5964-A8A7-49C1-B7E2-BEB2B25D19C6}" type="pres">
      <dgm:prSet presAssocID="{EEB045BB-17AC-4F17-9D57-6CDD716FC878}" presName="Accent3" presStyleCnt="0"/>
      <dgm:spPr/>
    </dgm:pt>
    <dgm:pt modelId="{003092DA-D891-4D1F-AE77-CE6030E460E9}" type="pres">
      <dgm:prSet presAssocID="{EEB045BB-17AC-4F17-9D57-6CDD716FC878}" presName="Accent" presStyleLbl="node1" presStyleIdx="0" presStyleCnt="3"/>
      <dgm:spPr/>
    </dgm:pt>
    <dgm:pt modelId="{E8677EBD-D8F1-43F2-9368-C910FA5C6AC7}" type="pres">
      <dgm:prSet presAssocID="{EEB045BB-17AC-4F17-9D57-6CDD716FC878}" presName="ParentBackground3" presStyleCnt="0"/>
      <dgm:spPr/>
    </dgm:pt>
    <dgm:pt modelId="{33463BF7-8BFE-4393-A9E5-07FF9117A1FD}" type="pres">
      <dgm:prSet presAssocID="{EEB045BB-17AC-4F17-9D57-6CDD716FC878}" presName="ParentBackground" presStyleLbl="fgAcc1" presStyleIdx="0" presStyleCnt="3"/>
      <dgm:spPr/>
    </dgm:pt>
    <dgm:pt modelId="{5BFD00C6-7BC7-47EF-94CA-931D5AFDF8A2}" type="pres">
      <dgm:prSet presAssocID="{EEB045BB-17AC-4F17-9D57-6CDD716FC87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DB5168A-1316-4378-88C3-E6074CED7B51}" type="pres">
      <dgm:prSet presAssocID="{4B80DFF1-D4A4-41F7-BB5B-725BB0782FAB}" presName="Accent2" presStyleCnt="0"/>
      <dgm:spPr/>
    </dgm:pt>
    <dgm:pt modelId="{C3F62D60-E04C-42DB-8DE5-9DF8D60D64E9}" type="pres">
      <dgm:prSet presAssocID="{4B80DFF1-D4A4-41F7-BB5B-725BB0782FAB}" presName="Accent" presStyleLbl="node1" presStyleIdx="1" presStyleCnt="3"/>
      <dgm:spPr/>
    </dgm:pt>
    <dgm:pt modelId="{934A7603-3BE6-434B-B219-DBD7F7BA42C5}" type="pres">
      <dgm:prSet presAssocID="{4B80DFF1-D4A4-41F7-BB5B-725BB0782FAB}" presName="ParentBackground2" presStyleCnt="0"/>
      <dgm:spPr/>
    </dgm:pt>
    <dgm:pt modelId="{F317BB85-A1A8-41E4-A046-BA721557632C}" type="pres">
      <dgm:prSet presAssocID="{4B80DFF1-D4A4-41F7-BB5B-725BB0782FAB}" presName="ParentBackground" presStyleLbl="fgAcc1" presStyleIdx="1" presStyleCnt="3"/>
      <dgm:spPr/>
    </dgm:pt>
    <dgm:pt modelId="{7B6EAFD0-F2E9-4488-A20C-934C372C0A27}" type="pres">
      <dgm:prSet presAssocID="{4B80DFF1-D4A4-41F7-BB5B-725BB0782FA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F42451-6878-49A0-BCE6-3F7E0175B9EA}" type="pres">
      <dgm:prSet presAssocID="{B2AFAA91-6EF7-47E0-9CCB-DDDE62CDDD8E}" presName="Accent1" presStyleCnt="0"/>
      <dgm:spPr/>
    </dgm:pt>
    <dgm:pt modelId="{DDE2529E-0D89-476C-9E66-178DF70697AD}" type="pres">
      <dgm:prSet presAssocID="{B2AFAA91-6EF7-47E0-9CCB-DDDE62CDDD8E}" presName="Accent" presStyleLbl="node1" presStyleIdx="2" presStyleCnt="3"/>
      <dgm:spPr/>
    </dgm:pt>
    <dgm:pt modelId="{D0AA8FCF-ABE0-4E8C-93DB-8756B94FF8D3}" type="pres">
      <dgm:prSet presAssocID="{B2AFAA91-6EF7-47E0-9CCB-DDDE62CDDD8E}" presName="ParentBackground1" presStyleCnt="0"/>
      <dgm:spPr/>
    </dgm:pt>
    <dgm:pt modelId="{B3B53A14-D885-4C12-98DB-0A3328E65F54}" type="pres">
      <dgm:prSet presAssocID="{B2AFAA91-6EF7-47E0-9CCB-DDDE62CDDD8E}" presName="ParentBackground" presStyleLbl="fgAcc1" presStyleIdx="2" presStyleCnt="3"/>
      <dgm:spPr/>
    </dgm:pt>
    <dgm:pt modelId="{F2D6D6D8-C0D4-4780-A367-9C9149FD16BF}" type="pres">
      <dgm:prSet presAssocID="{B2AFAA91-6EF7-47E0-9CCB-DDDE62CDDD8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B36A527-1885-4F1C-85EF-651A13393E47}" type="presOf" srcId="{B2AFAA91-6EF7-47E0-9CCB-DDDE62CDDD8E}" destId="{F2D6D6D8-C0D4-4780-A367-9C9149FD16BF}" srcOrd="1" destOrd="0" presId="urn:microsoft.com/office/officeart/2011/layout/CircleProcess"/>
    <dgm:cxn modelId="{8459B536-B49F-41F8-AD96-8C09CC6D821F}" type="presOf" srcId="{78DC74EA-C0F9-4AC5-83F2-AA2315D74F46}" destId="{95AFB276-4862-4112-98BA-A9C00D9BBA69}" srcOrd="0" destOrd="0" presId="urn:microsoft.com/office/officeart/2011/layout/CircleProcess"/>
    <dgm:cxn modelId="{3DCB624A-4748-4B8F-AC11-69BE50145EAF}" srcId="{78DC74EA-C0F9-4AC5-83F2-AA2315D74F46}" destId="{EEB045BB-17AC-4F17-9D57-6CDD716FC878}" srcOrd="2" destOrd="0" parTransId="{D197CE7B-981F-4BB4-B45C-F8D9C7B2E392}" sibTransId="{F77B0F4D-D152-40B0-995B-0CECFF4E50F8}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96CCC4BB-F9EC-45A1-8D31-29F8302046A8}" type="presOf" srcId="{4B80DFF1-D4A4-41F7-BB5B-725BB0782FAB}" destId="{F317BB85-A1A8-41E4-A046-BA721557632C}" srcOrd="0" destOrd="0" presId="urn:microsoft.com/office/officeart/2011/layout/CircleProcess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5B2E54C3-A11D-4E01-B2CE-01B2CC01B570}" type="presOf" srcId="{EEB045BB-17AC-4F17-9D57-6CDD716FC878}" destId="{33463BF7-8BFE-4393-A9E5-07FF9117A1FD}" srcOrd="0" destOrd="0" presId="urn:microsoft.com/office/officeart/2011/layout/CircleProcess"/>
    <dgm:cxn modelId="{7A72C9D6-19B4-438D-8337-5F3860F33A2F}" type="presOf" srcId="{EEB045BB-17AC-4F17-9D57-6CDD716FC878}" destId="{5BFD00C6-7BC7-47EF-94CA-931D5AFDF8A2}" srcOrd="1" destOrd="0" presId="urn:microsoft.com/office/officeart/2011/layout/CircleProcess"/>
    <dgm:cxn modelId="{6D3C45F4-1DC3-4810-B3C1-F52C845F17BA}" type="presOf" srcId="{B2AFAA91-6EF7-47E0-9CCB-DDDE62CDDD8E}" destId="{B3B53A14-D885-4C12-98DB-0A3328E65F54}" srcOrd="0" destOrd="0" presId="urn:microsoft.com/office/officeart/2011/layout/CircleProcess"/>
    <dgm:cxn modelId="{10C01AFB-4E9C-4B2C-9597-4B50B2219A5E}" type="presOf" srcId="{4B80DFF1-D4A4-41F7-BB5B-725BB0782FAB}" destId="{7B6EAFD0-F2E9-4488-A20C-934C372C0A27}" srcOrd="1" destOrd="0" presId="urn:microsoft.com/office/officeart/2011/layout/CircleProcess"/>
    <dgm:cxn modelId="{640FA6CD-D4F0-48CA-A05A-EF5A94B8D4F4}" type="presParOf" srcId="{95AFB276-4862-4112-98BA-A9C00D9BBA69}" destId="{3E7D5964-A8A7-49C1-B7E2-BEB2B25D19C6}" srcOrd="0" destOrd="0" presId="urn:microsoft.com/office/officeart/2011/layout/CircleProcess"/>
    <dgm:cxn modelId="{9273540D-B757-47F2-AEC0-E2BFFC30FFD4}" type="presParOf" srcId="{3E7D5964-A8A7-49C1-B7E2-BEB2B25D19C6}" destId="{003092DA-D891-4D1F-AE77-CE6030E460E9}" srcOrd="0" destOrd="0" presId="urn:microsoft.com/office/officeart/2011/layout/CircleProcess"/>
    <dgm:cxn modelId="{FDD777F0-39AA-4F93-9645-0CFBE0F8C58C}" type="presParOf" srcId="{95AFB276-4862-4112-98BA-A9C00D9BBA69}" destId="{E8677EBD-D8F1-43F2-9368-C910FA5C6AC7}" srcOrd="1" destOrd="0" presId="urn:microsoft.com/office/officeart/2011/layout/CircleProcess"/>
    <dgm:cxn modelId="{094F9D02-5984-40DF-B519-DAF67E539133}" type="presParOf" srcId="{E8677EBD-D8F1-43F2-9368-C910FA5C6AC7}" destId="{33463BF7-8BFE-4393-A9E5-07FF9117A1FD}" srcOrd="0" destOrd="0" presId="urn:microsoft.com/office/officeart/2011/layout/CircleProcess"/>
    <dgm:cxn modelId="{60337D9C-FBA9-4C32-B7D4-72A6C822CDD2}" type="presParOf" srcId="{95AFB276-4862-4112-98BA-A9C00D9BBA69}" destId="{5BFD00C6-7BC7-47EF-94CA-931D5AFDF8A2}" srcOrd="2" destOrd="0" presId="urn:microsoft.com/office/officeart/2011/layout/CircleProcess"/>
    <dgm:cxn modelId="{C958BBF4-7C8D-406A-BF24-6A88AB48769E}" type="presParOf" srcId="{95AFB276-4862-4112-98BA-A9C00D9BBA69}" destId="{ADB5168A-1316-4378-88C3-E6074CED7B51}" srcOrd="3" destOrd="0" presId="urn:microsoft.com/office/officeart/2011/layout/CircleProcess"/>
    <dgm:cxn modelId="{255037AA-DE33-443A-92FE-A32FB163F0A9}" type="presParOf" srcId="{ADB5168A-1316-4378-88C3-E6074CED7B51}" destId="{C3F62D60-E04C-42DB-8DE5-9DF8D60D64E9}" srcOrd="0" destOrd="0" presId="urn:microsoft.com/office/officeart/2011/layout/CircleProcess"/>
    <dgm:cxn modelId="{E54E0D56-6992-48A9-8480-00F6E84EE57D}" type="presParOf" srcId="{95AFB276-4862-4112-98BA-A9C00D9BBA69}" destId="{934A7603-3BE6-434B-B219-DBD7F7BA42C5}" srcOrd="4" destOrd="0" presId="urn:microsoft.com/office/officeart/2011/layout/CircleProcess"/>
    <dgm:cxn modelId="{A25E8A62-080C-4CCB-B5EC-9AB987E5F859}" type="presParOf" srcId="{934A7603-3BE6-434B-B219-DBD7F7BA42C5}" destId="{F317BB85-A1A8-41E4-A046-BA721557632C}" srcOrd="0" destOrd="0" presId="urn:microsoft.com/office/officeart/2011/layout/CircleProcess"/>
    <dgm:cxn modelId="{1FD46A9A-F90E-4457-A768-718B2833558B}" type="presParOf" srcId="{95AFB276-4862-4112-98BA-A9C00D9BBA69}" destId="{7B6EAFD0-F2E9-4488-A20C-934C372C0A27}" srcOrd="5" destOrd="0" presId="urn:microsoft.com/office/officeart/2011/layout/CircleProcess"/>
    <dgm:cxn modelId="{6DEEABE6-83DA-4ACA-8598-ADB28C21FAAB}" type="presParOf" srcId="{95AFB276-4862-4112-98BA-A9C00D9BBA69}" destId="{04F42451-6878-49A0-BCE6-3F7E0175B9EA}" srcOrd="6" destOrd="0" presId="urn:microsoft.com/office/officeart/2011/layout/CircleProcess"/>
    <dgm:cxn modelId="{32540DC4-A415-49AC-888B-17E1C0D46A30}" type="presParOf" srcId="{04F42451-6878-49A0-BCE6-3F7E0175B9EA}" destId="{DDE2529E-0D89-476C-9E66-178DF70697AD}" srcOrd="0" destOrd="0" presId="urn:microsoft.com/office/officeart/2011/layout/CircleProcess"/>
    <dgm:cxn modelId="{0F7BC856-3CDF-4273-8E8D-F0565210F463}" type="presParOf" srcId="{95AFB276-4862-4112-98BA-A9C00D9BBA69}" destId="{D0AA8FCF-ABE0-4E8C-93DB-8756B94FF8D3}" srcOrd="7" destOrd="0" presId="urn:microsoft.com/office/officeart/2011/layout/CircleProcess"/>
    <dgm:cxn modelId="{294300F4-34C6-4839-8168-2B9AF92C2ED6}" type="presParOf" srcId="{D0AA8FCF-ABE0-4E8C-93DB-8756B94FF8D3}" destId="{B3B53A14-D885-4C12-98DB-0A3328E65F54}" srcOrd="0" destOrd="0" presId="urn:microsoft.com/office/officeart/2011/layout/CircleProcess"/>
    <dgm:cxn modelId="{78248833-9C4B-49F0-B134-730081877DDB}" type="presParOf" srcId="{95AFB276-4862-4112-98BA-A9C00D9BBA69}" destId="{F2D6D6D8-C0D4-4780-A367-9C9149FD16BF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pList2" loCatId="picture" qsTypeId="urn:microsoft.com/office/officeart/2005/8/quickstyle/simple1" qsCatId="simple" csTypeId="urn:microsoft.com/office/officeart/2005/8/colors/accent4_1" csCatId="accent4" phldr="1"/>
      <dgm:spPr/>
    </dgm:pt>
    <dgm:pt modelId="{5C2809EC-F87D-445B-85C2-1EB449D66F46}">
      <dgm:prSet/>
      <dgm:spPr/>
      <dgm:t>
        <a:bodyPr/>
        <a:lstStyle/>
        <a:p>
          <a:r>
            <a:rPr lang="nn-NO" b="1" dirty="0"/>
            <a:t>TINGKAT KEMATANGAN KONSISTENSI STATISTIK</a:t>
          </a:r>
        </a:p>
        <a:p>
          <a:r>
            <a:rPr lang="nn-NO" dirty="0"/>
            <a:t>1. Penggunaan standar statistik internasional, regional, atau nasional.</a:t>
          </a:r>
        </a:p>
        <a:p>
          <a:r>
            <a:rPr lang="nn-NO" dirty="0"/>
            <a:t>2. Seluruh data statistik yang dihasilkan selaras dengan data-data dari sumber</a:t>
          </a:r>
        </a:p>
        <a:p>
          <a:pPr>
            <a:buNone/>
          </a:pPr>
          <a:r>
            <a:rPr lang="nn-NO" dirty="0"/>
            <a:t>lain. </a:t>
          </a:r>
        </a:p>
        <a:p>
          <a:r>
            <a:rPr lang="nn-NO" dirty="0"/>
            <a:t>3.Terdapat prosedur untuk memastikan bahwa data statistik yang dihasilkan</a:t>
          </a:r>
        </a:p>
        <a:p>
          <a:pPr>
            <a:buNone/>
          </a:pPr>
          <a:r>
            <a:rPr lang="nn-NO" dirty="0"/>
            <a:t>Konsisten.</a:t>
          </a:r>
          <a:endParaRPr lang="en-ID" dirty="0"/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/>
      <dgm:spPr/>
      <dgm:t>
        <a:bodyPr/>
        <a:lstStyle/>
        <a:p>
          <a:r>
            <a:rPr lang="nn-NO" b="1" dirty="0"/>
            <a:t>TINGKAT KEMATANGAN KETERBANDINGAN DATA</a:t>
          </a:r>
          <a:endParaRPr lang="en-US" b="1" dirty="0"/>
        </a:p>
        <a:p>
          <a:r>
            <a:rPr lang="en-US" dirty="0"/>
            <a:t>1. </a:t>
          </a:r>
          <a:r>
            <a:rPr lang="nn-NO" dirty="0"/>
            <a:t>Penggunaan standar statistik internasional, regional, atau nasional.</a:t>
          </a:r>
        </a:p>
        <a:p>
          <a:r>
            <a:rPr lang="nn-NO" dirty="0"/>
            <a:t>2. Seluruh data statistik yang dihasilkan dapat dibandingkan antar waktu dan antar wilayah.</a:t>
          </a:r>
          <a:endParaRPr lang="en-ID" dirty="0"/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FB40F463-AB34-4807-B64D-ABA590885E88}" type="pres">
      <dgm:prSet presAssocID="{78DC74EA-C0F9-4AC5-83F2-AA2315D74F46}" presName="Name0" presStyleCnt="0">
        <dgm:presLayoutVars>
          <dgm:dir/>
          <dgm:resizeHandles val="exact"/>
        </dgm:presLayoutVars>
      </dgm:prSet>
      <dgm:spPr/>
    </dgm:pt>
    <dgm:pt modelId="{FEA4DB7A-E077-425A-8BBA-B657FD319469}" type="pres">
      <dgm:prSet presAssocID="{78DC74EA-C0F9-4AC5-83F2-AA2315D74F46}" presName="bkgdShp" presStyleLbl="alignAccFollowNode1" presStyleIdx="0" presStyleCnt="1"/>
      <dgm:spPr/>
    </dgm:pt>
    <dgm:pt modelId="{FBE88E65-AB38-485F-AC97-38F70B02BF2D}" type="pres">
      <dgm:prSet presAssocID="{78DC74EA-C0F9-4AC5-83F2-AA2315D74F46}" presName="linComp" presStyleCnt="0"/>
      <dgm:spPr/>
    </dgm:pt>
    <dgm:pt modelId="{72EEDF7A-A906-47BC-AE26-92C2A2F57FCB}" type="pres">
      <dgm:prSet presAssocID="{B2AFAA91-6EF7-47E0-9CCB-DDDE62CDDD8E}" presName="compNode" presStyleCnt="0"/>
      <dgm:spPr/>
    </dgm:pt>
    <dgm:pt modelId="{E7A85A42-313B-4BEF-84E5-F6CD07C5337C}" type="pres">
      <dgm:prSet presAssocID="{B2AFAA91-6EF7-47E0-9CCB-DDDE62CDDD8E}" presName="node" presStyleLbl="node1" presStyleIdx="0" presStyleCnt="2">
        <dgm:presLayoutVars>
          <dgm:bulletEnabled val="1"/>
        </dgm:presLayoutVars>
      </dgm:prSet>
      <dgm:spPr/>
    </dgm:pt>
    <dgm:pt modelId="{683BDF4C-32EA-4BE7-BD20-2B0E2708E44D}" type="pres">
      <dgm:prSet presAssocID="{B2AFAA91-6EF7-47E0-9CCB-DDDE62CDDD8E}" presName="invisiNode" presStyleLbl="node1" presStyleIdx="0" presStyleCnt="2"/>
      <dgm:spPr/>
    </dgm:pt>
    <dgm:pt modelId="{4D220380-AA74-4913-BFD7-D7EB0A94C8AC}" type="pres">
      <dgm:prSet presAssocID="{B2AFAA91-6EF7-47E0-9CCB-DDDE62CDDD8E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8442F6B0-09CD-4D7F-B6BA-0DB4CD37387F}" type="pres">
      <dgm:prSet presAssocID="{DC02D6EE-036F-4AAC-B10F-749DADDCAC0F}" presName="sibTrans" presStyleLbl="sibTrans2D1" presStyleIdx="0" presStyleCnt="0"/>
      <dgm:spPr/>
    </dgm:pt>
    <dgm:pt modelId="{B0CBF6BC-E72C-4932-87BB-B7E447987337}" type="pres">
      <dgm:prSet presAssocID="{5C2809EC-F87D-445B-85C2-1EB449D66F46}" presName="compNode" presStyleCnt="0"/>
      <dgm:spPr/>
    </dgm:pt>
    <dgm:pt modelId="{1B23A8B1-268E-4D96-A0A9-6987FFADB694}" type="pres">
      <dgm:prSet presAssocID="{5C2809EC-F87D-445B-85C2-1EB449D66F46}" presName="node" presStyleLbl="node1" presStyleIdx="1" presStyleCnt="2">
        <dgm:presLayoutVars>
          <dgm:bulletEnabled val="1"/>
        </dgm:presLayoutVars>
      </dgm:prSet>
      <dgm:spPr/>
    </dgm:pt>
    <dgm:pt modelId="{8DB8804B-9F0D-4197-8FF8-13AC0B4B5E60}" type="pres">
      <dgm:prSet presAssocID="{5C2809EC-F87D-445B-85C2-1EB449D66F46}" presName="invisiNode" presStyleLbl="node1" presStyleIdx="1" presStyleCnt="2"/>
      <dgm:spPr/>
    </dgm:pt>
    <dgm:pt modelId="{7B1624F6-6167-4CD2-961E-E39042E6A680}" type="pres">
      <dgm:prSet presAssocID="{5C2809EC-F87D-445B-85C2-1EB449D66F46}" presName="imagNode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Open book with solid fill"/>
        </a:ext>
      </dgm:extLst>
    </dgm:pt>
  </dgm:ptLst>
  <dgm:cxnLst>
    <dgm:cxn modelId="{1727F26C-2A13-487A-8DD8-9E2CF1B035D6}" type="presOf" srcId="{78DC74EA-C0F9-4AC5-83F2-AA2315D74F46}" destId="{FB40F463-AB34-4807-B64D-ABA590885E88}" srcOrd="0" destOrd="0" presId="urn:microsoft.com/office/officeart/2005/8/layout/pList2"/>
    <dgm:cxn modelId="{A599C196-B4B1-4F9D-82BF-FF9498FCC5DB}" srcId="{78DC74EA-C0F9-4AC5-83F2-AA2315D74F46}" destId="{5C2809EC-F87D-445B-85C2-1EB449D66F46}" srcOrd="1" destOrd="0" parTransId="{01968C36-EDEC-4248-BE7D-E63BD5C4700B}" sibTransId="{052E3462-2038-4812-9E1D-3E6293787461}"/>
    <dgm:cxn modelId="{5D787BA5-FAF0-4BC4-BAD1-FE5251DA716D}" type="presOf" srcId="{B2AFAA91-6EF7-47E0-9CCB-DDDE62CDDD8E}" destId="{E7A85A42-313B-4BEF-84E5-F6CD07C5337C}" srcOrd="0" destOrd="0" presId="urn:microsoft.com/office/officeart/2005/8/layout/pList2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896DA9C3-24DB-4639-9FE3-3849004B91CB}" type="presOf" srcId="{DC02D6EE-036F-4AAC-B10F-749DADDCAC0F}" destId="{8442F6B0-09CD-4D7F-B6BA-0DB4CD37387F}" srcOrd="0" destOrd="0" presId="urn:microsoft.com/office/officeart/2005/8/layout/pList2"/>
    <dgm:cxn modelId="{7C2BA3FA-5DD8-46E7-83A7-69A1B032F128}" type="presOf" srcId="{5C2809EC-F87D-445B-85C2-1EB449D66F46}" destId="{1B23A8B1-268E-4D96-A0A9-6987FFADB694}" srcOrd="0" destOrd="0" presId="urn:microsoft.com/office/officeart/2005/8/layout/pList2"/>
    <dgm:cxn modelId="{42646F27-DC8C-4586-B008-7115D24BDA2B}" type="presParOf" srcId="{FB40F463-AB34-4807-B64D-ABA590885E88}" destId="{FEA4DB7A-E077-425A-8BBA-B657FD319469}" srcOrd="0" destOrd="0" presId="urn:microsoft.com/office/officeart/2005/8/layout/pList2"/>
    <dgm:cxn modelId="{80A63747-AD07-4639-B4D6-3D4997C92F9C}" type="presParOf" srcId="{FB40F463-AB34-4807-B64D-ABA590885E88}" destId="{FBE88E65-AB38-485F-AC97-38F70B02BF2D}" srcOrd="1" destOrd="0" presId="urn:microsoft.com/office/officeart/2005/8/layout/pList2"/>
    <dgm:cxn modelId="{4597E89B-777C-43E4-ADDF-D9439DBDC3FC}" type="presParOf" srcId="{FBE88E65-AB38-485F-AC97-38F70B02BF2D}" destId="{72EEDF7A-A906-47BC-AE26-92C2A2F57FCB}" srcOrd="0" destOrd="0" presId="urn:microsoft.com/office/officeart/2005/8/layout/pList2"/>
    <dgm:cxn modelId="{F21C5778-535A-4424-B5BE-A494BFF40EA7}" type="presParOf" srcId="{72EEDF7A-A906-47BC-AE26-92C2A2F57FCB}" destId="{E7A85A42-313B-4BEF-84E5-F6CD07C5337C}" srcOrd="0" destOrd="0" presId="urn:microsoft.com/office/officeart/2005/8/layout/pList2"/>
    <dgm:cxn modelId="{7E63FEED-2807-448A-8A29-68A86ECA7E8C}" type="presParOf" srcId="{72EEDF7A-A906-47BC-AE26-92C2A2F57FCB}" destId="{683BDF4C-32EA-4BE7-BD20-2B0E2708E44D}" srcOrd="1" destOrd="0" presId="urn:microsoft.com/office/officeart/2005/8/layout/pList2"/>
    <dgm:cxn modelId="{E38C4455-5F8E-42B9-B406-1967ECABC3AA}" type="presParOf" srcId="{72EEDF7A-A906-47BC-AE26-92C2A2F57FCB}" destId="{4D220380-AA74-4913-BFD7-D7EB0A94C8AC}" srcOrd="2" destOrd="0" presId="urn:microsoft.com/office/officeart/2005/8/layout/pList2"/>
    <dgm:cxn modelId="{7EC72D64-B183-464C-8F74-2E6A0109152C}" type="presParOf" srcId="{FBE88E65-AB38-485F-AC97-38F70B02BF2D}" destId="{8442F6B0-09CD-4D7F-B6BA-0DB4CD37387F}" srcOrd="1" destOrd="0" presId="urn:microsoft.com/office/officeart/2005/8/layout/pList2"/>
    <dgm:cxn modelId="{446225D4-6027-4E1E-9A9A-5E20283F6C97}" type="presParOf" srcId="{FBE88E65-AB38-485F-AC97-38F70B02BF2D}" destId="{B0CBF6BC-E72C-4932-87BB-B7E447987337}" srcOrd="2" destOrd="0" presId="urn:microsoft.com/office/officeart/2005/8/layout/pList2"/>
    <dgm:cxn modelId="{A837E895-BB53-4501-96A7-9B15504E7FBD}" type="presParOf" srcId="{B0CBF6BC-E72C-4932-87BB-B7E447987337}" destId="{1B23A8B1-268E-4D96-A0A9-6987FFADB694}" srcOrd="0" destOrd="0" presId="urn:microsoft.com/office/officeart/2005/8/layout/pList2"/>
    <dgm:cxn modelId="{438BA6CE-9C11-4EB6-A2A3-7A65561D0137}" type="presParOf" srcId="{B0CBF6BC-E72C-4932-87BB-B7E447987337}" destId="{8DB8804B-9F0D-4197-8FF8-13AC0B4B5E60}" srcOrd="1" destOrd="0" presId="urn:microsoft.com/office/officeart/2005/8/layout/pList2"/>
    <dgm:cxn modelId="{CA80093B-8ECF-47A5-91EC-1B92ECB0DFE5}" type="presParOf" srcId="{B0CBF6BC-E72C-4932-87BB-B7E447987337}" destId="{7B1624F6-6167-4CD2-961E-E39042E6A68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4958A-8765-4688-B62D-A0E99187BDF8}">
      <dsp:nvSpPr>
        <dsp:cNvPr id="0" name=""/>
        <dsp:cNvSpPr/>
      </dsp:nvSpPr>
      <dsp:spPr>
        <a:xfrm>
          <a:off x="2770963" y="185350"/>
          <a:ext cx="2815854" cy="867832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Agency FB" panose="020B0503020202020204" pitchFamily="34" charset="0"/>
            </a:rPr>
            <a:t>KUALITAS DATA</a:t>
          </a:r>
          <a:endParaRPr lang="en-ID" sz="3600" b="1" kern="1200" dirty="0">
            <a:latin typeface="Agency FB" panose="020B0503020202020204" pitchFamily="34" charset="0"/>
          </a:endParaRPr>
        </a:p>
      </dsp:txBody>
      <dsp:txXfrm>
        <a:off x="2796381" y="210768"/>
        <a:ext cx="2765018" cy="816996"/>
      </dsp:txXfrm>
    </dsp:sp>
    <dsp:sp modelId="{F724DCE1-0771-4E7A-A9F4-94DA32CD5AEE}">
      <dsp:nvSpPr>
        <dsp:cNvPr id="0" name=""/>
        <dsp:cNvSpPr/>
      </dsp:nvSpPr>
      <dsp:spPr>
        <a:xfrm rot="3455814">
          <a:off x="4476305" y="2010647"/>
          <a:ext cx="1484137" cy="492774"/>
        </a:xfrm>
        <a:prstGeom prst="left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/>
        </a:p>
      </dsp:txBody>
      <dsp:txXfrm>
        <a:off x="4624137" y="2109202"/>
        <a:ext cx="1188473" cy="295664"/>
      </dsp:txXfrm>
    </dsp:sp>
    <dsp:sp modelId="{3576C1EB-DAFC-4BE5-B247-6B2E25C67FF9}">
      <dsp:nvSpPr>
        <dsp:cNvPr id="0" name=""/>
        <dsp:cNvSpPr/>
      </dsp:nvSpPr>
      <dsp:spPr>
        <a:xfrm>
          <a:off x="5021328" y="3460886"/>
          <a:ext cx="2815854" cy="1407927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kern="1200" dirty="0">
              <a:latin typeface="Agency FB" panose="020B0503020202020204" pitchFamily="34" charset="0"/>
            </a:rPr>
            <a:t>QUALITY GATES AKAN MENJAMIN PENYELENGGARAAN STATISTIK AGAR OUTPUT YANG</a:t>
          </a:r>
          <a:r>
            <a:rPr lang="en-US" sz="1700" kern="1200" dirty="0">
              <a:latin typeface="Agency FB" panose="020B0503020202020204" pitchFamily="34" charset="0"/>
            </a:rPr>
            <a:t> </a:t>
          </a:r>
          <a:r>
            <a:rPr lang="id-ID" sz="1700" kern="1200" dirty="0">
              <a:latin typeface="Agency FB" panose="020B0503020202020204" pitchFamily="34" charset="0"/>
            </a:rPr>
            <a:t>DIHASILKAN SESUAI DENGAN DIMENSI KUALITAS OUTPUT STATISTIK</a:t>
          </a:r>
          <a:endParaRPr lang="en-ID" sz="1700" kern="1200" dirty="0">
            <a:latin typeface="Agency FB" panose="020B0503020202020204" pitchFamily="34" charset="0"/>
          </a:endParaRPr>
        </a:p>
      </dsp:txBody>
      <dsp:txXfrm>
        <a:off x="5062565" y="3502123"/>
        <a:ext cx="2733380" cy="1325453"/>
      </dsp:txXfrm>
    </dsp:sp>
    <dsp:sp modelId="{EDEE7410-F492-455F-9920-1A9667F1A164}">
      <dsp:nvSpPr>
        <dsp:cNvPr id="0" name=""/>
        <dsp:cNvSpPr/>
      </dsp:nvSpPr>
      <dsp:spPr>
        <a:xfrm rot="10761789">
          <a:off x="3351731" y="3944423"/>
          <a:ext cx="1484137" cy="49277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/>
        </a:p>
      </dsp:txBody>
      <dsp:txXfrm rot="10800000">
        <a:off x="3499563" y="4042978"/>
        <a:ext cx="1188473" cy="295664"/>
      </dsp:txXfrm>
    </dsp:sp>
    <dsp:sp modelId="{072E8ADC-8860-4CBE-9550-213A1C9DA1B6}">
      <dsp:nvSpPr>
        <dsp:cNvPr id="0" name=""/>
        <dsp:cNvSpPr/>
      </dsp:nvSpPr>
      <dsp:spPr>
        <a:xfrm>
          <a:off x="350416" y="3340519"/>
          <a:ext cx="2815854" cy="1752503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>
              <a:latin typeface="Agency FB" panose="020B0503020202020204" pitchFamily="34" charset="0"/>
            </a:rPr>
            <a:t>PENJAMINAN KUALITAS STATISTIK ADALAH SERANGKAIAN AKSI TERENCANA DAN SISTEMATIS UNTUK MEMBERIKAN KEYAKINAN BAHWA SEBUAH PRODUK STATISTIK TELAH</a:t>
          </a:r>
          <a:r>
            <a:rPr lang="en-US" sz="1600" kern="1200" dirty="0">
              <a:latin typeface="Agency FB" panose="020B0503020202020204" pitchFamily="34" charset="0"/>
            </a:rPr>
            <a:t> </a:t>
          </a:r>
          <a:r>
            <a:rPr lang="id-ID" sz="1600" kern="1200" dirty="0">
              <a:latin typeface="Agency FB" panose="020B0503020202020204" pitchFamily="34" charset="0"/>
            </a:rPr>
            <a:t>MEMENUHI STANDAR KUALITAS TERTENTU DAN SESUAI DENGAN KEBUTUHAN PENGGUNA</a:t>
          </a:r>
          <a:endParaRPr lang="en-ID" sz="1600" kern="1200" dirty="0">
            <a:latin typeface="Agency FB" panose="020B0503020202020204" pitchFamily="34" charset="0"/>
          </a:endParaRPr>
        </a:p>
      </dsp:txBody>
      <dsp:txXfrm>
        <a:off x="401745" y="3391848"/>
        <a:ext cx="2713196" cy="1649845"/>
      </dsp:txXfrm>
    </dsp:sp>
    <dsp:sp modelId="{EBE5369E-42BD-4559-8690-F00EE5997A89}">
      <dsp:nvSpPr>
        <dsp:cNvPr id="0" name=""/>
        <dsp:cNvSpPr/>
      </dsp:nvSpPr>
      <dsp:spPr>
        <a:xfrm rot="18236056">
          <a:off x="2375359" y="1950463"/>
          <a:ext cx="1484137" cy="49277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/>
        </a:p>
      </dsp:txBody>
      <dsp:txXfrm>
        <a:off x="2523191" y="2049018"/>
        <a:ext cx="1188473" cy="295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DA2A8-CB90-46C6-9996-D118AC12640C}">
      <dsp:nvSpPr>
        <dsp:cNvPr id="0" name=""/>
        <dsp:cNvSpPr/>
      </dsp:nvSpPr>
      <dsp:spPr>
        <a:xfrm>
          <a:off x="98296" y="294819"/>
          <a:ext cx="8936030" cy="1299549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20630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/>
            <a:t>RELEVANSI</a:t>
          </a:r>
        </a:p>
      </dsp:txBody>
      <dsp:txXfrm>
        <a:off x="98296" y="619706"/>
        <a:ext cx="8611143" cy="649775"/>
      </dsp:txXfrm>
    </dsp:sp>
    <dsp:sp modelId="{43818AEB-24D7-4313-B5FF-0CC534BA7EEA}">
      <dsp:nvSpPr>
        <dsp:cNvPr id="0" name=""/>
        <dsp:cNvSpPr/>
      </dsp:nvSpPr>
      <dsp:spPr>
        <a:xfrm>
          <a:off x="98296" y="1295282"/>
          <a:ext cx="1651557" cy="23861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 err="1"/>
            <a:t>Sejauh</a:t>
          </a:r>
          <a:r>
            <a:rPr lang="en-ID" sz="1800" kern="1200" dirty="0"/>
            <a:t> mana data </a:t>
          </a:r>
          <a:r>
            <a:rPr lang="en-ID" sz="1800" kern="1200" dirty="0" err="1"/>
            <a:t>memenuhi</a:t>
          </a:r>
          <a:r>
            <a:rPr lang="en-ID" sz="1800" kern="1200" dirty="0"/>
            <a:t> </a:t>
          </a:r>
          <a:r>
            <a:rPr lang="en-ID" sz="1800" kern="1200" dirty="0" err="1"/>
            <a:t>kebutuhan</a:t>
          </a:r>
          <a:r>
            <a:rPr lang="en-ID" sz="1800" kern="1200" dirty="0"/>
            <a:t> </a:t>
          </a:r>
          <a:r>
            <a:rPr lang="en-ID" sz="1800" kern="1200" dirty="0" err="1"/>
            <a:t>pengguna</a:t>
          </a:r>
          <a:endParaRPr lang="en-ID" sz="1800" kern="1200" dirty="0"/>
        </a:p>
      </dsp:txBody>
      <dsp:txXfrm>
        <a:off x="98296" y="1295282"/>
        <a:ext cx="1651557" cy="2386181"/>
      </dsp:txXfrm>
    </dsp:sp>
    <dsp:sp modelId="{BDDEFDFB-B7C6-4472-84D0-41094F69E55C}">
      <dsp:nvSpPr>
        <dsp:cNvPr id="0" name=""/>
        <dsp:cNvSpPr/>
      </dsp:nvSpPr>
      <dsp:spPr>
        <a:xfrm>
          <a:off x="1749674" y="728169"/>
          <a:ext cx="7284651" cy="1299549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63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 dirty="0"/>
            <a:t>AKURASI</a:t>
          </a:r>
        </a:p>
      </dsp:txBody>
      <dsp:txXfrm>
        <a:off x="1749674" y="1053056"/>
        <a:ext cx="6959764" cy="649775"/>
      </dsp:txXfrm>
    </dsp:sp>
    <dsp:sp modelId="{10707EE1-9CF8-446F-BFA0-AC31904A9C43}">
      <dsp:nvSpPr>
        <dsp:cNvPr id="0" name=""/>
        <dsp:cNvSpPr/>
      </dsp:nvSpPr>
      <dsp:spPr>
        <a:xfrm>
          <a:off x="1749674" y="1728632"/>
          <a:ext cx="1651557" cy="23861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 err="1"/>
            <a:t>Kemampuan</a:t>
          </a:r>
          <a:r>
            <a:rPr lang="en-ID" sz="1800" kern="1200" dirty="0"/>
            <a:t> data </a:t>
          </a:r>
          <a:r>
            <a:rPr lang="en-ID" sz="1800" kern="1200" dirty="0" err="1"/>
            <a:t>dalam</a:t>
          </a:r>
          <a:r>
            <a:rPr lang="en-ID" sz="1800" kern="1200" dirty="0"/>
            <a:t> </a:t>
          </a:r>
          <a:r>
            <a:rPr lang="en-ID" sz="1800" kern="1200" dirty="0" err="1"/>
            <a:t>menjelaskan</a:t>
          </a:r>
          <a:r>
            <a:rPr lang="en-ID" sz="1800" kern="1200" dirty="0"/>
            <a:t> </a:t>
          </a:r>
          <a:r>
            <a:rPr lang="en-ID" sz="1800" kern="1200" dirty="0" err="1"/>
            <a:t>fenomena</a:t>
          </a:r>
          <a:r>
            <a:rPr lang="en-ID" sz="1800" kern="1200" dirty="0"/>
            <a:t> </a:t>
          </a:r>
          <a:r>
            <a:rPr lang="en-ID" sz="1800" kern="1200" dirty="0" err="1"/>
            <a:t>secara</a:t>
          </a:r>
          <a:r>
            <a:rPr lang="en-ID" sz="1800" kern="1200" dirty="0"/>
            <a:t> </a:t>
          </a:r>
          <a:r>
            <a:rPr lang="en-ID" sz="1800" kern="1200" dirty="0" err="1"/>
            <a:t>tepat</a:t>
          </a:r>
          <a:endParaRPr lang="en-ID" sz="1800" kern="1200" dirty="0"/>
        </a:p>
      </dsp:txBody>
      <dsp:txXfrm>
        <a:off x="1749674" y="1728632"/>
        <a:ext cx="1651557" cy="2386181"/>
      </dsp:txXfrm>
    </dsp:sp>
    <dsp:sp modelId="{A44A93F4-6760-4705-9C94-9A3660013ED7}">
      <dsp:nvSpPr>
        <dsp:cNvPr id="0" name=""/>
        <dsp:cNvSpPr/>
      </dsp:nvSpPr>
      <dsp:spPr>
        <a:xfrm>
          <a:off x="3401053" y="1161520"/>
          <a:ext cx="5633273" cy="1299549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63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 dirty="0"/>
            <a:t>AKTUALITAS DAN KETEPATAN WAKTU</a:t>
          </a:r>
        </a:p>
      </dsp:txBody>
      <dsp:txXfrm>
        <a:off x="3401053" y="1486407"/>
        <a:ext cx="5308386" cy="649775"/>
      </dsp:txXfrm>
    </dsp:sp>
    <dsp:sp modelId="{21F74441-860B-489B-A4BD-E30C0129FA66}">
      <dsp:nvSpPr>
        <dsp:cNvPr id="0" name=""/>
        <dsp:cNvSpPr/>
      </dsp:nvSpPr>
      <dsp:spPr>
        <a:xfrm>
          <a:off x="3401053" y="1852351"/>
          <a:ext cx="1651557" cy="30054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 err="1"/>
            <a:t>Aktualitas</a:t>
          </a:r>
          <a:r>
            <a:rPr lang="en-ID" sz="1200" kern="1200" dirty="0"/>
            <a:t>: </a:t>
          </a:r>
          <a:r>
            <a:rPr lang="en-ID" sz="1200" kern="1200" dirty="0" err="1"/>
            <a:t>perbedaan</a:t>
          </a:r>
          <a:r>
            <a:rPr lang="en-ID" sz="1200" kern="1200" dirty="0"/>
            <a:t> </a:t>
          </a:r>
          <a:r>
            <a:rPr lang="en-ID" sz="1200" kern="1200" dirty="0" err="1"/>
            <a:t>antara</a:t>
          </a:r>
          <a:r>
            <a:rPr lang="en-ID" sz="1200" kern="1200" dirty="0"/>
            <a:t> </a:t>
          </a:r>
          <a:r>
            <a:rPr lang="en-ID" sz="1200" kern="1200" dirty="0" err="1"/>
            <a:t>waktu</a:t>
          </a:r>
          <a:r>
            <a:rPr lang="en-ID" sz="1200" kern="1200" dirty="0"/>
            <a:t> </a:t>
          </a:r>
          <a:r>
            <a:rPr lang="en-ID" sz="1200" kern="1200" dirty="0" err="1"/>
            <a:t>suatu</a:t>
          </a:r>
          <a:r>
            <a:rPr lang="en-ID" sz="1200" kern="1200" dirty="0"/>
            <a:t> data/</a:t>
          </a:r>
          <a:r>
            <a:rPr lang="en-ID" sz="1200" kern="1200" dirty="0" err="1"/>
            <a:t>informasi</a:t>
          </a:r>
          <a:r>
            <a:rPr lang="en-ID" sz="1200" kern="1200" dirty="0"/>
            <a:t> </a:t>
          </a:r>
          <a:r>
            <a:rPr lang="en-ID" sz="1200" kern="1200" dirty="0" err="1"/>
            <a:t>statistik</a:t>
          </a:r>
          <a:r>
            <a:rPr lang="en-ID" sz="1200" kern="1200" dirty="0"/>
            <a:t> </a:t>
          </a:r>
          <a:r>
            <a:rPr lang="en-ID" sz="1200" kern="1200" dirty="0" err="1"/>
            <a:t>dihasilkan</a:t>
          </a:r>
          <a:r>
            <a:rPr lang="en-ID" sz="1200" kern="1200" dirty="0"/>
            <a:t> </a:t>
          </a:r>
          <a:r>
            <a:rPr lang="en-ID" sz="1200" kern="1200" dirty="0" err="1"/>
            <a:t>dengan</a:t>
          </a:r>
          <a:r>
            <a:rPr lang="en-ID" sz="1200" kern="1200" dirty="0"/>
            <a:t> </a:t>
          </a:r>
          <a:r>
            <a:rPr lang="en-ID" sz="1200" kern="1200" dirty="0" err="1"/>
            <a:t>waktu</a:t>
          </a:r>
          <a:r>
            <a:rPr lang="en-ID" sz="1200" kern="1200" dirty="0"/>
            <a:t> data/</a:t>
          </a:r>
          <a:r>
            <a:rPr lang="en-ID" sz="1200" kern="1200" dirty="0" err="1"/>
            <a:t>informasi</a:t>
          </a:r>
          <a:r>
            <a:rPr lang="en-ID" sz="1200" kern="1200" dirty="0"/>
            <a:t> </a:t>
          </a:r>
          <a:r>
            <a:rPr lang="en-ID" sz="1200" kern="1200" dirty="0" err="1"/>
            <a:t>tersebut</a:t>
          </a:r>
          <a:r>
            <a:rPr lang="en-ID" sz="1200" kern="1200" dirty="0"/>
            <a:t> </a:t>
          </a:r>
          <a:r>
            <a:rPr lang="en-ID" sz="1200" kern="1200" dirty="0" err="1"/>
            <a:t>didiseminasikan</a:t>
          </a:r>
          <a:r>
            <a:rPr lang="en-ID" sz="1200" kern="1200" dirty="0"/>
            <a:t> </a:t>
          </a:r>
          <a:r>
            <a:rPr lang="en-ID" sz="1200" kern="1200" dirty="0" err="1"/>
            <a:t>atau</a:t>
          </a:r>
          <a:r>
            <a:rPr lang="en-ID" sz="1200" kern="1200" dirty="0"/>
            <a:t> </a:t>
          </a:r>
          <a:r>
            <a:rPr lang="en-ID" sz="1200" kern="1200" dirty="0" err="1"/>
            <a:t>dirilis</a:t>
          </a:r>
          <a:r>
            <a:rPr lang="en-ID" sz="1200" kern="1200" dirty="0"/>
            <a:t>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 err="1"/>
            <a:t>Tepat</a:t>
          </a:r>
          <a:r>
            <a:rPr lang="en-ID" sz="1200" kern="1200" dirty="0"/>
            <a:t> </a:t>
          </a:r>
          <a:r>
            <a:rPr lang="en-ID" sz="1200" kern="1200" dirty="0" err="1"/>
            <a:t>waktu</a:t>
          </a:r>
          <a:r>
            <a:rPr lang="en-ID" sz="1200" kern="1200" dirty="0"/>
            <a:t> </a:t>
          </a:r>
          <a:r>
            <a:rPr lang="en-ID" sz="1200" kern="1200" dirty="0" err="1"/>
            <a:t>menunjukkan</a:t>
          </a:r>
          <a:r>
            <a:rPr lang="en-ID" sz="1200" kern="1200" dirty="0"/>
            <a:t> </a:t>
          </a:r>
          <a:r>
            <a:rPr lang="en-ID" sz="1200" kern="1200" dirty="0" err="1"/>
            <a:t>kesesuaian</a:t>
          </a:r>
          <a:r>
            <a:rPr lang="en-ID" sz="1200" kern="1200" dirty="0"/>
            <a:t> </a:t>
          </a:r>
          <a:r>
            <a:rPr lang="en-ID" sz="1200" kern="1200" dirty="0" err="1"/>
            <a:t>suatu</a:t>
          </a:r>
          <a:r>
            <a:rPr lang="en-ID" sz="1200" kern="1200" dirty="0"/>
            <a:t> data/</a:t>
          </a:r>
          <a:r>
            <a:rPr lang="en-ID" sz="1200" kern="1200" dirty="0" err="1"/>
            <a:t>informasi</a:t>
          </a:r>
          <a:r>
            <a:rPr lang="en-ID" sz="1200" kern="1200" dirty="0"/>
            <a:t> yang </a:t>
          </a:r>
          <a:r>
            <a:rPr lang="en-ID" sz="1200" kern="1200" dirty="0" err="1"/>
            <a:t>dirilis</a:t>
          </a:r>
          <a:r>
            <a:rPr lang="en-ID" sz="1200" kern="1200" dirty="0"/>
            <a:t> </a:t>
          </a:r>
          <a:r>
            <a:rPr lang="en-ID" sz="1200" kern="1200" dirty="0" err="1"/>
            <a:t>dengan</a:t>
          </a:r>
          <a:r>
            <a:rPr lang="en-ID" sz="1200" kern="1200" dirty="0"/>
            <a:t> </a:t>
          </a:r>
          <a:r>
            <a:rPr lang="en-ID" sz="1200" kern="1200" dirty="0" err="1"/>
            <a:t>jadwal</a:t>
          </a:r>
          <a:r>
            <a:rPr lang="en-ID" sz="1200" kern="1200" dirty="0"/>
            <a:t> yang </a:t>
          </a:r>
          <a:r>
            <a:rPr lang="en-ID" sz="1200" kern="1200" dirty="0" err="1"/>
            <a:t>telah</a:t>
          </a:r>
          <a:r>
            <a:rPr lang="en-ID" sz="1200" kern="1200" dirty="0"/>
            <a:t> </a:t>
          </a:r>
          <a:r>
            <a:rPr lang="en-ID" sz="1200" kern="1200" dirty="0" err="1"/>
            <a:t>ditetapkan</a:t>
          </a:r>
          <a:r>
            <a:rPr lang="en-ID" sz="1200" kern="1200" dirty="0"/>
            <a:t> dan </a:t>
          </a:r>
          <a:r>
            <a:rPr lang="en-ID" sz="1200" kern="1200" dirty="0" err="1"/>
            <a:t>diinformasikan</a:t>
          </a:r>
          <a:r>
            <a:rPr lang="en-ID" sz="1200" kern="1200" dirty="0"/>
            <a:t> </a:t>
          </a:r>
          <a:r>
            <a:rPr lang="en-ID" sz="1200" kern="1200" dirty="0" err="1"/>
            <a:t>ke</a:t>
          </a:r>
          <a:r>
            <a:rPr lang="en-ID" sz="1200" kern="1200" dirty="0"/>
            <a:t> </a:t>
          </a:r>
          <a:r>
            <a:rPr lang="en-ID" sz="1200" kern="1200" dirty="0" err="1"/>
            <a:t>pengguna</a:t>
          </a:r>
          <a:r>
            <a:rPr lang="en-ID" sz="1200" kern="1200" dirty="0"/>
            <a:t>.</a:t>
          </a:r>
        </a:p>
      </dsp:txBody>
      <dsp:txXfrm>
        <a:off x="3401053" y="1852351"/>
        <a:ext cx="1651557" cy="3005442"/>
      </dsp:txXfrm>
    </dsp:sp>
    <dsp:sp modelId="{CEBE3F38-E360-4C14-91CB-F6B15FE7B4A5}">
      <dsp:nvSpPr>
        <dsp:cNvPr id="0" name=""/>
        <dsp:cNvSpPr/>
      </dsp:nvSpPr>
      <dsp:spPr>
        <a:xfrm>
          <a:off x="5053325" y="1594870"/>
          <a:ext cx="3981001" cy="1299549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63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 dirty="0" err="1"/>
            <a:t>Koherensi</a:t>
          </a:r>
          <a:r>
            <a:rPr lang="en-ID" sz="2200" kern="1200" dirty="0"/>
            <a:t> &amp; </a:t>
          </a:r>
          <a:r>
            <a:rPr lang="en-ID" sz="2200" kern="1200" dirty="0" err="1"/>
            <a:t>Keterbandingan</a:t>
          </a:r>
          <a:endParaRPr lang="en-ID" sz="2200" kern="1200" dirty="0"/>
        </a:p>
      </dsp:txBody>
      <dsp:txXfrm>
        <a:off x="5053325" y="1919757"/>
        <a:ext cx="3656114" cy="649775"/>
      </dsp:txXfrm>
    </dsp:sp>
    <dsp:sp modelId="{5A7BFF9C-4542-4EE7-AE3A-C127DE461C68}">
      <dsp:nvSpPr>
        <dsp:cNvPr id="0" name=""/>
        <dsp:cNvSpPr/>
      </dsp:nvSpPr>
      <dsp:spPr>
        <a:xfrm>
          <a:off x="5053325" y="2353600"/>
          <a:ext cx="1651557" cy="28696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 err="1"/>
            <a:t>Koherensi</a:t>
          </a:r>
          <a:r>
            <a:rPr lang="en-ID" sz="1100" kern="1200" dirty="0"/>
            <a:t> : data/</a:t>
          </a:r>
          <a:r>
            <a:rPr lang="en-ID" sz="1100" kern="1200" dirty="0" err="1"/>
            <a:t>informasi</a:t>
          </a:r>
          <a:r>
            <a:rPr lang="en-ID" sz="1100" kern="1200" dirty="0"/>
            <a:t> </a:t>
          </a:r>
          <a:r>
            <a:rPr lang="en-ID" sz="1100" kern="1200" dirty="0" err="1"/>
            <a:t>statistik</a:t>
          </a:r>
          <a:r>
            <a:rPr lang="en-ID" sz="1100" kern="1200" dirty="0"/>
            <a:t> yang </a:t>
          </a:r>
          <a:r>
            <a:rPr lang="en-ID" sz="1100" kern="1200" dirty="0" err="1"/>
            <a:t>berasal</a:t>
          </a:r>
          <a:r>
            <a:rPr lang="en-ID" sz="1100" kern="1200" dirty="0"/>
            <a:t> </a:t>
          </a:r>
          <a:r>
            <a:rPr lang="en-ID" sz="1100" kern="1200" dirty="0" err="1"/>
            <a:t>dari</a:t>
          </a:r>
          <a:r>
            <a:rPr lang="en-ID" sz="1100" kern="1200" dirty="0"/>
            <a:t> </a:t>
          </a:r>
          <a:r>
            <a:rPr lang="en-ID" sz="1100" kern="1200" dirty="0" err="1"/>
            <a:t>sumber</a:t>
          </a:r>
          <a:r>
            <a:rPr lang="en-ID" sz="1100" kern="1200" dirty="0"/>
            <a:t> dan </a:t>
          </a:r>
          <a:r>
            <a:rPr lang="en-ID" sz="1100" kern="1200" dirty="0" err="1"/>
            <a:t>metode</a:t>
          </a:r>
          <a:r>
            <a:rPr lang="en-ID" sz="1100" kern="1200" dirty="0"/>
            <a:t> yang </a:t>
          </a:r>
          <a:r>
            <a:rPr lang="en-ID" sz="1100" kern="1200" dirty="0" err="1"/>
            <a:t>berbeda</a:t>
          </a:r>
          <a:r>
            <a:rPr lang="en-ID" sz="1100" kern="1200" dirty="0"/>
            <a:t>, </a:t>
          </a:r>
          <a:r>
            <a:rPr lang="en-ID" sz="1100" kern="1200" dirty="0" err="1"/>
            <a:t>tetapi</a:t>
          </a:r>
          <a:r>
            <a:rPr lang="en-ID" sz="1100" kern="1200" dirty="0"/>
            <a:t> </a:t>
          </a:r>
          <a:r>
            <a:rPr lang="en-ID" sz="1100" kern="1200" dirty="0" err="1"/>
            <a:t>menggambarkan</a:t>
          </a:r>
          <a:r>
            <a:rPr lang="en-ID" sz="1100" kern="1200" dirty="0"/>
            <a:t> </a:t>
          </a:r>
          <a:r>
            <a:rPr lang="en-ID" sz="1100" kern="1200" dirty="0" err="1"/>
            <a:t>suatu</a:t>
          </a:r>
          <a:r>
            <a:rPr lang="en-ID" sz="1100" kern="1200" dirty="0"/>
            <a:t> </a:t>
          </a:r>
          <a:r>
            <a:rPr lang="en-ID" sz="1100" kern="1200" dirty="0" err="1"/>
            <a:t>fenomena</a:t>
          </a:r>
          <a:r>
            <a:rPr lang="en-ID" sz="1100" kern="1200" dirty="0"/>
            <a:t> yang </a:t>
          </a:r>
          <a:r>
            <a:rPr lang="en-ID" sz="1100" kern="1200" dirty="0" err="1"/>
            <a:t>selaras</a:t>
          </a:r>
          <a:r>
            <a:rPr lang="en-ID" sz="1100" kern="1200" dirty="0"/>
            <a:t>.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 err="1"/>
            <a:t>Keterbandingan</a:t>
          </a:r>
          <a:r>
            <a:rPr lang="en-ID" sz="1100" kern="1200" dirty="0"/>
            <a:t> : data </a:t>
          </a:r>
          <a:r>
            <a:rPr lang="en-ID" sz="1100" kern="1200" dirty="0" err="1"/>
            <a:t>statistik</a:t>
          </a:r>
          <a:r>
            <a:rPr lang="en-ID" sz="1100" kern="1200" dirty="0"/>
            <a:t> yang </a:t>
          </a:r>
          <a:r>
            <a:rPr lang="en-ID" sz="1100" kern="1200" dirty="0" err="1"/>
            <a:t>diagregasi</a:t>
          </a:r>
          <a:r>
            <a:rPr lang="en-ID" sz="1100" kern="1200" dirty="0"/>
            <a:t> </a:t>
          </a:r>
          <a:r>
            <a:rPr lang="en-ID" sz="1100" kern="1200" dirty="0" err="1"/>
            <a:t>berdasarkan</a:t>
          </a:r>
          <a:r>
            <a:rPr lang="en-ID" sz="1100" kern="1200" dirty="0"/>
            <a:t> </a:t>
          </a:r>
          <a:r>
            <a:rPr lang="en-ID" sz="1100" kern="1200" dirty="0" err="1"/>
            <a:t>konsep</a:t>
          </a:r>
          <a:r>
            <a:rPr lang="en-ID" sz="1100" kern="1200" dirty="0"/>
            <a:t>, </a:t>
          </a:r>
          <a:r>
            <a:rPr lang="en-ID" sz="1100" kern="1200" dirty="0" err="1"/>
            <a:t>klasifikasi</a:t>
          </a:r>
          <a:r>
            <a:rPr lang="en-ID" sz="1100" kern="1200" dirty="0"/>
            <a:t>, </a:t>
          </a:r>
          <a:r>
            <a:rPr lang="en-ID" sz="1100" kern="1200" dirty="0" err="1"/>
            <a:t>alat</a:t>
          </a:r>
          <a:r>
            <a:rPr lang="en-ID" sz="1100" kern="1200" dirty="0"/>
            <a:t> </a:t>
          </a:r>
          <a:r>
            <a:rPr lang="en-ID" sz="1100" kern="1200" dirty="0" err="1"/>
            <a:t>ukur</a:t>
          </a:r>
          <a:r>
            <a:rPr lang="en-ID" sz="1100" kern="1200" dirty="0"/>
            <a:t>, proses </a:t>
          </a:r>
          <a:r>
            <a:rPr lang="en-ID" sz="1100" kern="1200" dirty="0" err="1"/>
            <a:t>pengukuran</a:t>
          </a:r>
          <a:r>
            <a:rPr lang="en-ID" sz="1100" kern="1200" dirty="0"/>
            <a:t>, dan data </a:t>
          </a:r>
          <a:r>
            <a:rPr lang="en-ID" sz="1100" kern="1200" dirty="0" err="1"/>
            <a:t>dasar</a:t>
          </a:r>
          <a:r>
            <a:rPr lang="en-ID" sz="1100" kern="1200" dirty="0"/>
            <a:t> yang </a:t>
          </a:r>
          <a:r>
            <a:rPr lang="en-ID" sz="1100" kern="1200" dirty="0" err="1"/>
            <a:t>sama</a:t>
          </a:r>
          <a:r>
            <a:rPr lang="en-ID" sz="1100" kern="1200" dirty="0"/>
            <a:t> </a:t>
          </a:r>
          <a:r>
            <a:rPr lang="en-ID" sz="1100" kern="1200" dirty="0" err="1"/>
            <a:t>dapat</a:t>
          </a:r>
          <a:r>
            <a:rPr lang="en-ID" sz="1100" kern="1200" dirty="0"/>
            <a:t> </a:t>
          </a:r>
          <a:r>
            <a:rPr lang="en-ID" sz="1100" kern="1200" dirty="0" err="1"/>
            <a:t>dibandingkan</a:t>
          </a:r>
          <a:r>
            <a:rPr lang="en-ID" sz="1100" kern="1200" dirty="0"/>
            <a:t> </a:t>
          </a:r>
          <a:r>
            <a:rPr lang="en-ID" sz="1100" kern="1200" dirty="0" err="1"/>
            <a:t>dengan</a:t>
          </a:r>
          <a:r>
            <a:rPr lang="en-ID" sz="1100" kern="1200" dirty="0"/>
            <a:t> data </a:t>
          </a:r>
          <a:r>
            <a:rPr lang="en-ID" sz="1100" kern="1200" dirty="0" err="1"/>
            <a:t>statistik</a:t>
          </a:r>
          <a:r>
            <a:rPr lang="en-ID" sz="1100" kern="1200" dirty="0"/>
            <a:t> lain </a:t>
          </a:r>
          <a:r>
            <a:rPr lang="en-ID" sz="1100" kern="1200" dirty="0" err="1"/>
            <a:t>yangberbeda</a:t>
          </a:r>
          <a:r>
            <a:rPr lang="en-ID" sz="1100" kern="1200" dirty="0"/>
            <a:t> </a:t>
          </a:r>
          <a:r>
            <a:rPr lang="en-ID" sz="1100" kern="1200" dirty="0" err="1"/>
            <a:t>waktu</a:t>
          </a:r>
          <a:r>
            <a:rPr lang="en-ID" sz="1100" kern="1200" dirty="0"/>
            <a:t> dan wilayah</a:t>
          </a:r>
        </a:p>
      </dsp:txBody>
      <dsp:txXfrm>
        <a:off x="5053325" y="2353600"/>
        <a:ext cx="1651557" cy="2869645"/>
      </dsp:txXfrm>
    </dsp:sp>
    <dsp:sp modelId="{5A79BC10-4817-401F-AE4C-958485A7C2D0}">
      <dsp:nvSpPr>
        <dsp:cNvPr id="0" name=""/>
        <dsp:cNvSpPr/>
      </dsp:nvSpPr>
      <dsp:spPr>
        <a:xfrm>
          <a:off x="6704703" y="2028220"/>
          <a:ext cx="2329623" cy="1299549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63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/>
            <a:t>Aksesibilitas</a:t>
          </a:r>
        </a:p>
      </dsp:txBody>
      <dsp:txXfrm>
        <a:off x="6704703" y="2353107"/>
        <a:ext cx="2004736" cy="649775"/>
      </dsp:txXfrm>
    </dsp:sp>
    <dsp:sp modelId="{FBACBBB7-B6D2-4FB1-B0FF-EBADC178CD09}">
      <dsp:nvSpPr>
        <dsp:cNvPr id="0" name=""/>
        <dsp:cNvSpPr/>
      </dsp:nvSpPr>
      <dsp:spPr>
        <a:xfrm>
          <a:off x="6704703" y="3028683"/>
          <a:ext cx="1651557" cy="23861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 dirty="0" err="1"/>
            <a:t>Seberapa</a:t>
          </a:r>
          <a:r>
            <a:rPr lang="en-ID" sz="1900" kern="1200" dirty="0"/>
            <a:t> </a:t>
          </a:r>
          <a:r>
            <a:rPr lang="en-ID" sz="1900" kern="1200" dirty="0" err="1"/>
            <a:t>mudah</a:t>
          </a:r>
          <a:r>
            <a:rPr lang="en-ID" sz="1900" kern="1200" dirty="0"/>
            <a:t> </a:t>
          </a:r>
          <a:r>
            <a:rPr lang="en-ID" sz="1900" kern="1200" dirty="0" err="1"/>
            <a:t>pengguna</a:t>
          </a:r>
          <a:r>
            <a:rPr lang="en-ID" sz="1900" kern="1200" dirty="0"/>
            <a:t> </a:t>
          </a:r>
          <a:r>
            <a:rPr lang="en-ID" sz="1900" kern="1200" dirty="0" err="1"/>
            <a:t>dapat</a:t>
          </a:r>
          <a:r>
            <a:rPr lang="en-ID" sz="1900" kern="1200" dirty="0"/>
            <a:t> </a:t>
          </a:r>
          <a:r>
            <a:rPr lang="en-ID" sz="1900" kern="1200" dirty="0" err="1"/>
            <a:t>mengakses</a:t>
          </a:r>
          <a:r>
            <a:rPr lang="en-ID" sz="1900" kern="1200" dirty="0"/>
            <a:t> data/</a:t>
          </a:r>
          <a:r>
            <a:rPr lang="en-ID" sz="1900" kern="1200" dirty="0" err="1"/>
            <a:t>informasi</a:t>
          </a:r>
          <a:r>
            <a:rPr lang="en-ID" sz="1900" kern="1200" dirty="0"/>
            <a:t> (</a:t>
          </a:r>
          <a:r>
            <a:rPr lang="en-ID" sz="1900" kern="1200" dirty="0" err="1"/>
            <a:t>berikut</a:t>
          </a:r>
          <a:r>
            <a:rPr lang="en-ID" sz="1900" kern="1200" dirty="0"/>
            <a:t> metadata)</a:t>
          </a:r>
        </a:p>
      </dsp:txBody>
      <dsp:txXfrm>
        <a:off x="6704703" y="3028683"/>
        <a:ext cx="1651557" cy="23861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6550B-B140-47B7-83F4-3446D66DC9F5}">
      <dsp:nvSpPr>
        <dsp:cNvPr id="0" name=""/>
        <dsp:cNvSpPr/>
      </dsp:nvSpPr>
      <dsp:spPr>
        <a:xfrm>
          <a:off x="2767913" y="599"/>
          <a:ext cx="4151870" cy="233641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lumMod val="50000"/>
            <a:alpha val="9000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D" sz="1500" kern="1200" dirty="0">
            <a:solidFill>
              <a:schemeClr val="bg1"/>
            </a:solidFill>
            <a:latin typeface="Agency FB" panose="020B0503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500" kern="1200" dirty="0">
              <a:solidFill>
                <a:schemeClr val="bg1"/>
              </a:solidFill>
              <a:latin typeface="Agency FB" panose="020B0503020202020204" pitchFamily="34" charset="0"/>
            </a:rPr>
            <a:t>Output statistik yang dihasilkan telah memenuhi seluruh daftar kebutuhan</a:t>
          </a:r>
          <a:r>
            <a:rPr lang="en-US" sz="15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id-ID" sz="1500" kern="1200" dirty="0">
              <a:solidFill>
                <a:schemeClr val="bg1"/>
              </a:solidFill>
              <a:latin typeface="Agency FB" panose="020B0503020202020204" pitchFamily="34" charset="0"/>
            </a:rPr>
            <a:t>pengguna utama yang disepakati</a:t>
          </a:r>
          <a:endParaRPr lang="en-ID" sz="1500" kern="1200" dirty="0">
            <a:solidFill>
              <a:schemeClr val="bg1"/>
            </a:solidFill>
            <a:latin typeface="Agency FB" panose="020B0503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500" kern="1200" dirty="0">
              <a:solidFill>
                <a:schemeClr val="bg1"/>
              </a:solidFill>
              <a:latin typeface="Agency FB" panose="020B0503020202020204" pitchFamily="34" charset="0"/>
            </a:rPr>
            <a:t>Melakukan monitoring dan evaluasi mengenai relevansi kebutuhan</a:t>
          </a:r>
          <a:r>
            <a:rPr lang="en-US" sz="15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id-ID" sz="1500" kern="1200" dirty="0">
              <a:solidFill>
                <a:schemeClr val="bg1"/>
              </a:solidFill>
              <a:latin typeface="Agency FB" panose="020B0503020202020204" pitchFamily="34" charset="0"/>
            </a:rPr>
            <a:t>pengguna dan melakukan tindak lanjut perbaikan</a:t>
          </a:r>
          <a:endParaRPr lang="en-US" sz="1500" kern="1200" dirty="0">
            <a:solidFill>
              <a:schemeClr val="bg1"/>
            </a:solidFill>
            <a:latin typeface="Agency FB" panose="020B0503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500" kern="1200" dirty="0">
              <a:solidFill>
                <a:schemeClr val="bg1"/>
              </a:solidFill>
              <a:latin typeface="Agency FB" panose="020B0503020202020204" pitchFamily="34" charset="0"/>
            </a:rPr>
            <a:t>Seluruh kegiatan harus terdokumentasi</a:t>
          </a:r>
        </a:p>
      </dsp:txBody>
      <dsp:txXfrm>
        <a:off x="2767913" y="292650"/>
        <a:ext cx="3275716" cy="1752309"/>
      </dsp:txXfrm>
    </dsp:sp>
    <dsp:sp modelId="{4D204CED-FAFE-47CC-A15A-544142E13FCD}">
      <dsp:nvSpPr>
        <dsp:cNvPr id="0" name=""/>
        <dsp:cNvSpPr/>
      </dsp:nvSpPr>
      <dsp:spPr>
        <a:xfrm>
          <a:off x="0" y="599"/>
          <a:ext cx="2767913" cy="23364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2000" b="0" kern="1200" dirty="0">
              <a:latin typeface="Agency FB" panose="020B0503020202020204" pitchFamily="34" charset="0"/>
            </a:rPr>
            <a:t>Tingkat Kematangan Relevansi Data terhadap Pengguna</a:t>
          </a:r>
          <a:endParaRPr lang="en-ID" sz="2000" b="0" kern="1200" dirty="0">
            <a:latin typeface="Agency FB" panose="020B0503020202020204" pitchFamily="34" charset="0"/>
          </a:endParaRPr>
        </a:p>
      </dsp:txBody>
      <dsp:txXfrm>
        <a:off x="114054" y="114653"/>
        <a:ext cx="2539805" cy="2108303"/>
      </dsp:txXfrm>
    </dsp:sp>
    <dsp:sp modelId="{9A633ECE-A2C6-44A6-8045-785FA072DBA0}">
      <dsp:nvSpPr>
        <dsp:cNvPr id="0" name=""/>
        <dsp:cNvSpPr/>
      </dsp:nvSpPr>
      <dsp:spPr>
        <a:xfrm>
          <a:off x="2767913" y="2571251"/>
          <a:ext cx="4151870" cy="233641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lumMod val="50000"/>
            <a:alpha val="9000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>
              <a:solidFill>
                <a:schemeClr val="bg1"/>
              </a:solidFill>
              <a:latin typeface="Agency FB" panose="020B0503020202020204" pitchFamily="34" charset="0"/>
            </a:rPr>
            <a:t>Terdapat aturan atau regulasi mengenai kewajiban berkonsultasi dan</a:t>
          </a:r>
          <a:r>
            <a:rPr lang="en-US" sz="14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id-ID" sz="1400" kern="1200" dirty="0">
              <a:solidFill>
                <a:schemeClr val="bg1"/>
              </a:solidFill>
              <a:latin typeface="Agency FB" panose="020B0503020202020204" pitchFamily="34" charset="0"/>
            </a:rPr>
            <a:t>penentuan prioritas kebutuhan dengan pengguna utama 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>
              <a:solidFill>
                <a:schemeClr val="bg1"/>
              </a:solidFill>
              <a:latin typeface="Agency FB" panose="020B0503020202020204" pitchFamily="34" charset="0"/>
            </a:rPr>
            <a:t>Melakukan identifikasi dan analisis kebutuhan pengguna</a:t>
          </a:r>
          <a:endParaRPr lang="en-US" sz="1400" kern="1200" dirty="0">
            <a:solidFill>
              <a:schemeClr val="bg1"/>
            </a:solidFill>
            <a:latin typeface="Agency FB" panose="020B0503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>
              <a:solidFill>
                <a:schemeClr val="bg1"/>
              </a:solidFill>
              <a:latin typeface="Agency FB" panose="020B0503020202020204" pitchFamily="34" charset="0"/>
            </a:rPr>
            <a:t>Melakukan proses konsultasi yang terstruktur dan berkala dengan</a:t>
          </a:r>
          <a:r>
            <a:rPr lang="en-US" sz="1400" kern="1200" dirty="0">
              <a:solidFill>
                <a:schemeClr val="bg1"/>
              </a:solidFill>
              <a:latin typeface="Agency FB" panose="020B0503020202020204" pitchFamily="34" charset="0"/>
            </a:rPr>
            <a:t> </a:t>
          </a:r>
          <a:r>
            <a:rPr lang="id-ID" sz="1400" kern="1200" dirty="0">
              <a:solidFill>
                <a:schemeClr val="bg1"/>
              </a:solidFill>
              <a:latin typeface="Agency FB" panose="020B0503020202020204" pitchFamily="34" charset="0"/>
            </a:rPr>
            <a:t>stakeholder dan pengguna utama</a:t>
          </a:r>
          <a:endParaRPr lang="en-US" sz="1400" kern="1200" dirty="0">
            <a:solidFill>
              <a:schemeClr val="bg1"/>
            </a:solidFill>
            <a:latin typeface="Agency FB" panose="020B0503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>
              <a:solidFill>
                <a:schemeClr val="bg1"/>
              </a:solidFill>
              <a:latin typeface="Agency FB" panose="020B0503020202020204" pitchFamily="34" charset="0"/>
            </a:rPr>
            <a:t>Seluruh kegiatan harus terdokumentas</a:t>
          </a:r>
        </a:p>
      </dsp:txBody>
      <dsp:txXfrm>
        <a:off x="2767913" y="2863302"/>
        <a:ext cx="3275716" cy="1752309"/>
      </dsp:txXfrm>
    </dsp:sp>
    <dsp:sp modelId="{745A8B9F-233E-4828-91DA-82E052009815}">
      <dsp:nvSpPr>
        <dsp:cNvPr id="0" name=""/>
        <dsp:cNvSpPr/>
      </dsp:nvSpPr>
      <dsp:spPr>
        <a:xfrm>
          <a:off x="0" y="2570652"/>
          <a:ext cx="2767913" cy="23364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Agency FB" panose="020B0503020202020204" pitchFamily="34" charset="0"/>
            </a:rPr>
            <a:t>Tingkat </a:t>
          </a:r>
          <a:r>
            <a:rPr lang="en-US" sz="2000" b="0" kern="1200" dirty="0" err="1">
              <a:latin typeface="Agency FB" panose="020B0503020202020204" pitchFamily="34" charset="0"/>
            </a:rPr>
            <a:t>Kematangan</a:t>
          </a:r>
          <a:r>
            <a:rPr lang="en-US" sz="2000" b="0" kern="1200" dirty="0">
              <a:latin typeface="Agency FB" panose="020B0503020202020204" pitchFamily="34" charset="0"/>
            </a:rPr>
            <a:t> Proses </a:t>
          </a:r>
          <a:r>
            <a:rPr lang="en-US" sz="2000" b="0" kern="1200" dirty="0" err="1">
              <a:latin typeface="Agency FB" panose="020B0503020202020204" pitchFamily="34" charset="0"/>
            </a:rPr>
            <a:t>Identifikasi</a:t>
          </a:r>
          <a:r>
            <a:rPr lang="en-US" sz="2000" b="0" kern="1200" dirty="0">
              <a:latin typeface="Agency FB" panose="020B0503020202020204" pitchFamily="34" charset="0"/>
            </a:rPr>
            <a:t> </a:t>
          </a:r>
          <a:r>
            <a:rPr lang="en-US" sz="2000" b="0" kern="1200" dirty="0" err="1">
              <a:latin typeface="Agency FB" panose="020B0503020202020204" pitchFamily="34" charset="0"/>
            </a:rPr>
            <a:t>Kebutuhan</a:t>
          </a:r>
          <a:r>
            <a:rPr lang="en-US" sz="2000" b="0" kern="1200" dirty="0">
              <a:latin typeface="Agency FB" panose="020B0503020202020204" pitchFamily="34" charset="0"/>
            </a:rPr>
            <a:t> Data</a:t>
          </a:r>
          <a:endParaRPr lang="en-ID" sz="2000" b="0" kern="1200" dirty="0">
            <a:latin typeface="Agency FB" panose="020B0503020202020204" pitchFamily="34" charset="0"/>
          </a:endParaRPr>
        </a:p>
      </dsp:txBody>
      <dsp:txXfrm>
        <a:off x="114054" y="2684706"/>
        <a:ext cx="2539805" cy="21083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DE628-4356-400F-8DD3-33D27B524604}">
      <dsp:nvSpPr>
        <dsp:cNvPr id="0" name=""/>
        <dsp:cNvSpPr/>
      </dsp:nvSpPr>
      <dsp:spPr>
        <a:xfrm>
          <a:off x="0" y="0"/>
          <a:ext cx="8807742" cy="5026192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8D9A3-5444-461F-9565-DF3131217290}">
      <dsp:nvSpPr>
        <dsp:cNvPr id="0" name=""/>
        <dsp:cNvSpPr/>
      </dsp:nvSpPr>
      <dsp:spPr>
        <a:xfrm>
          <a:off x="2580" y="1507857"/>
          <a:ext cx="1553397" cy="201047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>
              <a:latin typeface="Agency FB" panose="020B0503020202020204" pitchFamily="34" charset="0"/>
            </a:rPr>
            <a:t>Tersedia suatu mekanisme/sistem (SOP) untuk menilai dan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>
              <a:latin typeface="Agency FB" panose="020B0503020202020204" pitchFamily="34" charset="0"/>
            </a:rPr>
            <a:t>memvalidasi sumber data, integrasi data, dan output statistik</a:t>
          </a:r>
          <a:endParaRPr lang="en-ID" sz="1400" b="0" kern="1200" dirty="0">
            <a:latin typeface="Agency FB" panose="020B0503020202020204" pitchFamily="34" charset="0"/>
          </a:endParaRPr>
        </a:p>
      </dsp:txBody>
      <dsp:txXfrm>
        <a:off x="78411" y="1583688"/>
        <a:ext cx="1401735" cy="1858814"/>
      </dsp:txXfrm>
    </dsp:sp>
    <dsp:sp modelId="{6F69C2CB-2C5D-49AC-92F9-1177F47C082D}">
      <dsp:nvSpPr>
        <dsp:cNvPr id="0" name=""/>
        <dsp:cNvSpPr/>
      </dsp:nvSpPr>
      <dsp:spPr>
        <a:xfrm>
          <a:off x="1814877" y="1507857"/>
          <a:ext cx="1553397" cy="2010476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>
              <a:latin typeface="Agency FB" panose="020B0503020202020204" pitchFamily="34" charset="0"/>
            </a:rPr>
            <a:t>Tersedia SOP dan panduan untuk mengukur dan mengelola </a:t>
          </a:r>
          <a:r>
            <a:rPr lang="id-ID" sz="1600" i="1" kern="1200" dirty="0">
              <a:latin typeface="Agency FB" panose="020B0503020202020204" pitchFamily="34" charset="0"/>
            </a:rPr>
            <a:t>error</a:t>
          </a:r>
          <a:endParaRPr lang="en-ID" sz="1600" b="0" i="1" kern="1200" dirty="0">
            <a:latin typeface="Agency FB" panose="020B0503020202020204" pitchFamily="34" charset="0"/>
          </a:endParaRPr>
        </a:p>
      </dsp:txBody>
      <dsp:txXfrm>
        <a:off x="1890708" y="1583688"/>
        <a:ext cx="1401735" cy="1858814"/>
      </dsp:txXfrm>
    </dsp:sp>
    <dsp:sp modelId="{7F8C6818-08CD-4361-9C37-71AC8A3E5549}">
      <dsp:nvSpPr>
        <dsp:cNvPr id="0" name=""/>
        <dsp:cNvSpPr/>
      </dsp:nvSpPr>
      <dsp:spPr>
        <a:xfrm>
          <a:off x="3627174" y="1507857"/>
          <a:ext cx="1553397" cy="2010476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>
              <a:latin typeface="Agency FB" panose="020B0503020202020204" pitchFamily="34" charset="0"/>
            </a:rPr>
            <a:t>Mengidentifikasi kemungkinan sumber error serta</a:t>
          </a:r>
          <a:r>
            <a:rPr lang="en-US" sz="1600" kern="1200" dirty="0">
              <a:latin typeface="Agency FB" panose="020B0503020202020204" pitchFamily="34" charset="0"/>
            </a:rPr>
            <a:t> </a:t>
          </a:r>
          <a:r>
            <a:rPr lang="id-ID" sz="1600" kern="1200" dirty="0">
              <a:latin typeface="Agency FB" panose="020B0503020202020204" pitchFamily="34" charset="0"/>
            </a:rPr>
            <a:t>melakukan langkah-langkah mitigasi risiko</a:t>
          </a:r>
          <a:endParaRPr lang="en-US" sz="1600" kern="1200" dirty="0">
            <a:latin typeface="Agency FB" panose="020B0503020202020204" pitchFamily="34" charset="0"/>
          </a:endParaRPr>
        </a:p>
      </dsp:txBody>
      <dsp:txXfrm>
        <a:off x="3703005" y="1583688"/>
        <a:ext cx="1401735" cy="1858814"/>
      </dsp:txXfrm>
    </dsp:sp>
    <dsp:sp modelId="{B52ADE0C-FC17-4328-A57E-5359F9486A0F}">
      <dsp:nvSpPr>
        <dsp:cNvPr id="0" name=""/>
        <dsp:cNvSpPr/>
      </dsp:nvSpPr>
      <dsp:spPr>
        <a:xfrm>
          <a:off x="5439471" y="1507857"/>
          <a:ext cx="1553397" cy="2010476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>
              <a:latin typeface="Agency FB" panose="020B0503020202020204" pitchFamily="34" charset="0"/>
            </a:rPr>
            <a:t>Informasi tentang sampling error dan non-sampling error tersedia untuk</a:t>
          </a:r>
          <a:r>
            <a:rPr lang="en-US" sz="1600" kern="1200" dirty="0">
              <a:latin typeface="Agency FB" panose="020B0503020202020204" pitchFamily="34" charset="0"/>
            </a:rPr>
            <a:t> </a:t>
          </a:r>
          <a:r>
            <a:rPr lang="id-ID" sz="1600" kern="1200" dirty="0">
              <a:latin typeface="Agency FB" panose="020B0503020202020204" pitchFamily="34" charset="0"/>
            </a:rPr>
            <a:t>pengguna </a:t>
          </a:r>
          <a:endParaRPr lang="en-US" sz="1600" kern="1200" dirty="0">
            <a:latin typeface="Agency FB" panose="020B0503020202020204" pitchFamily="34" charset="0"/>
          </a:endParaRPr>
        </a:p>
      </dsp:txBody>
      <dsp:txXfrm>
        <a:off x="5515302" y="1583688"/>
        <a:ext cx="1401735" cy="1858814"/>
      </dsp:txXfrm>
    </dsp:sp>
    <dsp:sp modelId="{2CCEE43D-8E78-4624-A395-7C35C016E9BE}">
      <dsp:nvSpPr>
        <dsp:cNvPr id="0" name=""/>
        <dsp:cNvSpPr/>
      </dsp:nvSpPr>
      <dsp:spPr>
        <a:xfrm>
          <a:off x="7251769" y="1507857"/>
          <a:ext cx="1553397" cy="2010476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>
              <a:latin typeface="Agency FB" panose="020B0503020202020204" pitchFamily="34" charset="0"/>
            </a:rPr>
            <a:t>Jika terjadi revisi data yang dihasilkan, maka harus ada SOP atau panduan</a:t>
          </a:r>
          <a:r>
            <a:rPr lang="en-US" sz="1600" kern="1200" dirty="0">
              <a:latin typeface="Agency FB" panose="020B0503020202020204" pitchFamily="34" charset="0"/>
            </a:rPr>
            <a:t> </a:t>
          </a:r>
          <a:r>
            <a:rPr lang="id-ID" sz="1600" kern="1200" dirty="0">
              <a:latin typeface="Agency FB" panose="020B0503020202020204" pitchFamily="34" charset="0"/>
            </a:rPr>
            <a:t>dalam revisi data</a:t>
          </a:r>
        </a:p>
      </dsp:txBody>
      <dsp:txXfrm>
        <a:off x="7327600" y="1583688"/>
        <a:ext cx="1401735" cy="18588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D9D35-A0CE-4354-8DC1-A7439A74CA00}">
      <dsp:nvSpPr>
        <dsp:cNvPr id="0" name=""/>
        <dsp:cNvSpPr/>
      </dsp:nvSpPr>
      <dsp:spPr>
        <a:xfrm>
          <a:off x="189" y="865667"/>
          <a:ext cx="2024769" cy="167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D8163-32F9-4081-9517-BB92F33C9A7F}">
      <dsp:nvSpPr>
        <dsp:cNvPr id="0" name=""/>
        <dsp:cNvSpPr/>
      </dsp:nvSpPr>
      <dsp:spPr>
        <a:xfrm>
          <a:off x="1147883" y="1739046"/>
          <a:ext cx="2294674" cy="2294674"/>
        </a:xfrm>
        <a:prstGeom prst="leftCircularArrow">
          <a:avLst>
            <a:gd name="adj1" fmla="val 1996"/>
            <a:gd name="adj2" fmla="val 239109"/>
            <a:gd name="adj3" fmla="val 1956175"/>
            <a:gd name="adj4" fmla="val 8966045"/>
            <a:gd name="adj5" fmla="val 232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1AAAE-A69B-4195-AE33-E7AA7020DD31}">
      <dsp:nvSpPr>
        <dsp:cNvPr id="0" name=""/>
        <dsp:cNvSpPr/>
      </dsp:nvSpPr>
      <dsp:spPr>
        <a:xfrm>
          <a:off x="233019" y="1626751"/>
          <a:ext cx="2234031" cy="18178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gency FB" panose="020B0503020202020204" pitchFamily="34" charset="0"/>
            </a:rPr>
            <a:t>Aktualitas</a:t>
          </a:r>
          <a:r>
            <a:rPr lang="en-US" sz="1800" kern="1200" dirty="0">
              <a:latin typeface="Agency FB" panose="020B0503020202020204" pitchFamily="34" charset="0"/>
            </a:rPr>
            <a:t> (</a:t>
          </a:r>
          <a:r>
            <a:rPr lang="en-US" sz="1800" i="1" kern="1200" dirty="0">
              <a:latin typeface="Agency FB" panose="020B0503020202020204" pitchFamily="34" charset="0"/>
            </a:rPr>
            <a:t>timeliness</a:t>
          </a:r>
          <a:r>
            <a:rPr lang="en-US" sz="1800" kern="1200" dirty="0">
              <a:latin typeface="Agency FB" panose="020B0503020202020204" pitchFamily="34" charset="0"/>
            </a:rPr>
            <a:t>) </a:t>
          </a:r>
          <a:r>
            <a:rPr lang="en-US" sz="1800" kern="1200" dirty="0" err="1">
              <a:latin typeface="Agency FB" panose="020B0503020202020204" pitchFamily="34" charset="0"/>
            </a:rPr>
            <a:t>dari</a:t>
          </a:r>
          <a:r>
            <a:rPr lang="en-US" sz="1800" kern="1200" dirty="0">
              <a:latin typeface="Agency FB" panose="020B0503020202020204" pitchFamily="34" charset="0"/>
            </a:rPr>
            <a:t> data </a:t>
          </a:r>
          <a:r>
            <a:rPr lang="en-US" sz="1800" kern="1200" dirty="0" err="1">
              <a:latin typeface="Agency FB" panose="020B0503020202020204" pitchFamily="34" charset="0"/>
            </a:rPr>
            <a:t>statistik</a:t>
          </a:r>
          <a:r>
            <a:rPr lang="en-US" sz="1800" kern="1200" dirty="0">
              <a:latin typeface="Agency FB" panose="020B0503020202020204" pitchFamily="34" charset="0"/>
            </a:rPr>
            <a:t> yang </a:t>
          </a:r>
          <a:r>
            <a:rPr lang="en-US" sz="1800" kern="1200" dirty="0" err="1">
              <a:latin typeface="Agency FB" panose="020B0503020202020204" pitchFamily="34" charset="0"/>
            </a:rPr>
            <a:t>dihasilkan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sesuai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dengan</a:t>
          </a:r>
          <a:endParaRPr lang="en-US" sz="1800" kern="1200" dirty="0">
            <a:latin typeface="Agency FB" panose="020B0503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gency FB" panose="020B0503020202020204" pitchFamily="34" charset="0"/>
            </a:rPr>
            <a:t>kebutuhan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pengguna</a:t>
          </a:r>
          <a:r>
            <a:rPr lang="en-US" sz="1800" kern="1200" dirty="0">
              <a:latin typeface="Agency FB" panose="020B0503020202020204" pitchFamily="34" charset="0"/>
            </a:rPr>
            <a:t> yang </a:t>
          </a:r>
          <a:r>
            <a:rPr lang="en-US" sz="1800" kern="1200" dirty="0" err="1">
              <a:latin typeface="Agency FB" panose="020B0503020202020204" pitchFamily="34" charset="0"/>
            </a:rPr>
            <a:t>sudah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disepakati</a:t>
          </a:r>
          <a:r>
            <a:rPr lang="en-US" sz="1800" kern="1200" dirty="0">
              <a:latin typeface="Agency FB" panose="020B0503020202020204" pitchFamily="34" charset="0"/>
            </a:rPr>
            <a:t> pada </a:t>
          </a:r>
          <a:r>
            <a:rPr lang="en-US" sz="1800" kern="1200" dirty="0" err="1">
              <a:latin typeface="Agency FB" panose="020B0503020202020204" pitchFamily="34" charset="0"/>
            </a:rPr>
            <a:t>saat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analisis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kebutuhan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endParaRPr lang="en-ID" sz="1800" b="0" kern="1200" dirty="0">
            <a:latin typeface="Agency FB" panose="020B0503020202020204" pitchFamily="34" charset="0"/>
          </a:endParaRPr>
        </a:p>
      </dsp:txBody>
      <dsp:txXfrm>
        <a:off x="286262" y="1679994"/>
        <a:ext cx="2127545" cy="1711368"/>
      </dsp:txXfrm>
    </dsp:sp>
    <dsp:sp modelId="{4D48093D-C6EB-4B29-944F-CD12329735D3}">
      <dsp:nvSpPr>
        <dsp:cNvPr id="0" name=""/>
        <dsp:cNvSpPr/>
      </dsp:nvSpPr>
      <dsp:spPr>
        <a:xfrm>
          <a:off x="2685152" y="1384281"/>
          <a:ext cx="2024769" cy="16700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BC305-FDD0-49E9-B875-7BF32E7E7226}">
      <dsp:nvSpPr>
        <dsp:cNvPr id="0" name=""/>
        <dsp:cNvSpPr/>
      </dsp:nvSpPr>
      <dsp:spPr>
        <a:xfrm>
          <a:off x="2957524" y="819908"/>
          <a:ext cx="2046744" cy="1688037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gency FB" panose="020B0503020202020204" pitchFamily="34" charset="0"/>
            </a:rPr>
            <a:t>Terdapat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perjanjian</a:t>
          </a:r>
          <a:r>
            <a:rPr lang="en-US" sz="1800" kern="1200" dirty="0">
              <a:latin typeface="Agency FB" panose="020B0503020202020204" pitchFamily="34" charset="0"/>
            </a:rPr>
            <a:t> dan </a:t>
          </a:r>
          <a:r>
            <a:rPr lang="en-US" sz="1800" kern="1200" dirty="0" err="1">
              <a:latin typeface="Agency FB" panose="020B0503020202020204" pitchFamily="34" charset="0"/>
            </a:rPr>
            <a:t>prosedur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dengan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penyedia</a:t>
          </a:r>
          <a:r>
            <a:rPr lang="en-US" sz="1800" kern="1200" dirty="0">
              <a:latin typeface="Agency FB" panose="020B0503020202020204" pitchFamily="34" charset="0"/>
            </a:rPr>
            <a:t> data </a:t>
          </a:r>
          <a:r>
            <a:rPr lang="en-US" sz="1800" kern="1200" dirty="0" err="1">
              <a:latin typeface="Agency FB" panose="020B0503020202020204" pitchFamily="34" charset="0"/>
            </a:rPr>
            <a:t>terkait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waktu</a:t>
          </a:r>
          <a:r>
            <a:rPr lang="en-US" sz="1800" kern="1200" dirty="0">
              <a:latin typeface="Agency FB" panose="020B0503020202020204" pitchFamily="34" charset="0"/>
            </a:rPr>
            <a:t>,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gency FB" panose="020B0503020202020204" pitchFamily="34" charset="0"/>
            </a:rPr>
            <a:t>format, dan </a:t>
          </a:r>
          <a:r>
            <a:rPr lang="en-US" sz="1800" kern="1200" dirty="0" err="1">
              <a:latin typeface="Agency FB" panose="020B0503020202020204" pitchFamily="34" charset="0"/>
            </a:rPr>
            <a:t>alur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pengiriman</a:t>
          </a:r>
          <a:r>
            <a:rPr lang="en-US" sz="1800" kern="1200" dirty="0">
              <a:latin typeface="Agency FB" panose="020B0503020202020204" pitchFamily="34" charset="0"/>
            </a:rPr>
            <a:t> data</a:t>
          </a:r>
          <a:endParaRPr lang="en-ID" sz="1800" b="0" i="1" kern="1200" dirty="0">
            <a:latin typeface="Agency FB" panose="020B0503020202020204" pitchFamily="34" charset="0"/>
          </a:endParaRPr>
        </a:p>
      </dsp:txBody>
      <dsp:txXfrm>
        <a:off x="3006965" y="869349"/>
        <a:ext cx="1947862" cy="15891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092DA-D891-4D1F-AE77-CE6030E460E9}">
      <dsp:nvSpPr>
        <dsp:cNvPr id="0" name=""/>
        <dsp:cNvSpPr/>
      </dsp:nvSpPr>
      <dsp:spPr>
        <a:xfrm>
          <a:off x="6687895" y="1081780"/>
          <a:ext cx="2865610" cy="2866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63BF7-8BFE-4393-A9E5-07FF9117A1FD}">
      <dsp:nvSpPr>
        <dsp:cNvPr id="0" name=""/>
        <dsp:cNvSpPr/>
      </dsp:nvSpPr>
      <dsp:spPr>
        <a:xfrm>
          <a:off x="6783043" y="1177335"/>
          <a:ext cx="2675316" cy="26750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b="1" kern="1200" dirty="0">
              <a:latin typeface="Agency FB" panose="020B0503020202020204" pitchFamily="34" charset="0"/>
            </a:rPr>
            <a:t>Tingkat Kematangan Pemantauan Ketepatan Waktu Diseminasi</a:t>
          </a:r>
          <a:endParaRPr lang="en-ID" sz="2400" kern="1200" dirty="0">
            <a:latin typeface="Agency FB" panose="020B0503020202020204" pitchFamily="34" charset="0"/>
          </a:endParaRPr>
        </a:p>
      </dsp:txBody>
      <dsp:txXfrm>
        <a:off x="7165497" y="1559554"/>
        <a:ext cx="1910407" cy="1910593"/>
      </dsp:txXfrm>
    </dsp:sp>
    <dsp:sp modelId="{C3F62D60-E04C-42DB-8DE5-9DF8D60D64E9}">
      <dsp:nvSpPr>
        <dsp:cNvPr id="0" name=""/>
        <dsp:cNvSpPr/>
      </dsp:nvSpPr>
      <dsp:spPr>
        <a:xfrm rot="2700000">
          <a:off x="3729656" y="1085245"/>
          <a:ext cx="2858708" cy="2858708"/>
        </a:xfrm>
        <a:prstGeom prst="teardrop">
          <a:avLst>
            <a:gd name="adj" fmla="val 1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7BB85-A1A8-41E4-A046-BA721557632C}">
      <dsp:nvSpPr>
        <dsp:cNvPr id="0" name=""/>
        <dsp:cNvSpPr/>
      </dsp:nvSpPr>
      <dsp:spPr>
        <a:xfrm>
          <a:off x="3821352" y="1177335"/>
          <a:ext cx="2675316" cy="26750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gency FB" panose="020B0503020202020204" pitchFamily="34" charset="0"/>
            </a:rPr>
            <a:t>Informasi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tentang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ketepatan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waktu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dari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statistik</a:t>
          </a:r>
          <a:r>
            <a:rPr lang="en-US" sz="1800" kern="1200" dirty="0">
              <a:latin typeface="Agency FB" panose="020B0503020202020204" pitchFamily="34" charset="0"/>
            </a:rPr>
            <a:t> yang </a:t>
          </a:r>
          <a:r>
            <a:rPr lang="en-US" sz="1800" kern="1200" dirty="0" err="1">
              <a:latin typeface="Agency FB" panose="020B0503020202020204" pitchFamily="34" charset="0"/>
            </a:rPr>
            <a:t>dirilis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tersedia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untuk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pengguna</a:t>
          </a:r>
          <a:endParaRPr lang="en-ID" sz="1800" b="0" i="1" kern="1200" dirty="0">
            <a:latin typeface="Agency FB" panose="020B0503020202020204" pitchFamily="34" charset="0"/>
          </a:endParaRPr>
        </a:p>
      </dsp:txBody>
      <dsp:txXfrm>
        <a:off x="4203806" y="1559554"/>
        <a:ext cx="1910407" cy="1910593"/>
      </dsp:txXfrm>
    </dsp:sp>
    <dsp:sp modelId="{DDE2529E-0D89-476C-9E66-178DF70697AD}">
      <dsp:nvSpPr>
        <dsp:cNvPr id="0" name=""/>
        <dsp:cNvSpPr/>
      </dsp:nvSpPr>
      <dsp:spPr>
        <a:xfrm rot="2700000">
          <a:off x="767965" y="1085245"/>
          <a:ext cx="2858708" cy="2858708"/>
        </a:xfrm>
        <a:prstGeom prst="teardrop">
          <a:avLst>
            <a:gd name="adj" fmla="val 1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53A14-D885-4C12-98DB-0A3328E65F54}">
      <dsp:nvSpPr>
        <dsp:cNvPr id="0" name=""/>
        <dsp:cNvSpPr/>
      </dsp:nvSpPr>
      <dsp:spPr>
        <a:xfrm>
          <a:off x="859661" y="1177335"/>
          <a:ext cx="2675316" cy="26750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gency FB" panose="020B0503020202020204" pitchFamily="34" charset="0"/>
            </a:rPr>
            <a:t>Memiliki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kalender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rilis</a:t>
          </a:r>
          <a:r>
            <a:rPr lang="en-US" sz="1800" kern="1200" dirty="0">
              <a:latin typeface="Agency FB" panose="020B0503020202020204" pitchFamily="34" charset="0"/>
            </a:rPr>
            <a:t> yang </a:t>
          </a:r>
          <a:r>
            <a:rPr lang="en-US" sz="1800" kern="1200" dirty="0" err="1">
              <a:latin typeface="Agency FB" panose="020B0503020202020204" pitchFamily="34" charset="0"/>
            </a:rPr>
            <a:t>digunakan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untuk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mengukur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tingkat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ketepatan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waktu</a:t>
          </a:r>
          <a:r>
            <a:rPr lang="en-US" sz="1800" kern="1200" dirty="0">
              <a:latin typeface="Agency FB" panose="020B0503020202020204" pitchFamily="34" charset="0"/>
            </a:rPr>
            <a:t> </a:t>
          </a:r>
          <a:r>
            <a:rPr lang="en-US" sz="1800" kern="1200" dirty="0" err="1">
              <a:latin typeface="Agency FB" panose="020B0503020202020204" pitchFamily="34" charset="0"/>
            </a:rPr>
            <a:t>rilis</a:t>
          </a:r>
          <a:r>
            <a:rPr lang="en-US" sz="1800" kern="1200" dirty="0">
              <a:latin typeface="Agency FB" panose="020B0503020202020204" pitchFamily="34" charset="0"/>
            </a:rPr>
            <a:t> data</a:t>
          </a:r>
          <a:endParaRPr lang="en-ID" sz="1800" b="0" kern="1200" dirty="0">
            <a:latin typeface="Agency FB" panose="020B0503020202020204" pitchFamily="34" charset="0"/>
          </a:endParaRPr>
        </a:p>
      </dsp:txBody>
      <dsp:txXfrm>
        <a:off x="1242116" y="1559554"/>
        <a:ext cx="1910407" cy="19105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4DB7A-E077-425A-8BBA-B657FD319469}">
      <dsp:nvSpPr>
        <dsp:cNvPr id="0" name=""/>
        <dsp:cNvSpPr/>
      </dsp:nvSpPr>
      <dsp:spPr>
        <a:xfrm>
          <a:off x="0" y="0"/>
          <a:ext cx="7254961" cy="232366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20380-AA74-4913-BFD7-D7EB0A94C8AC}">
      <dsp:nvSpPr>
        <dsp:cNvPr id="0" name=""/>
        <dsp:cNvSpPr/>
      </dsp:nvSpPr>
      <dsp:spPr>
        <a:xfrm>
          <a:off x="218481" y="309822"/>
          <a:ext cx="3246665" cy="17040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85A42-313B-4BEF-84E5-F6CD07C5337C}">
      <dsp:nvSpPr>
        <dsp:cNvPr id="0" name=""/>
        <dsp:cNvSpPr/>
      </dsp:nvSpPr>
      <dsp:spPr>
        <a:xfrm rot="10800000">
          <a:off x="218481" y="2323669"/>
          <a:ext cx="3246665" cy="284003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400" b="1" kern="1200" dirty="0"/>
            <a:t>TINGKAT KEMATANGAN KETERBANDINGAN DATA</a:t>
          </a: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</a:t>
          </a:r>
          <a:r>
            <a:rPr lang="nn-NO" sz="1400" kern="1200" dirty="0"/>
            <a:t>Penggunaan standar statistik internasional, regional, atau nasional.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400" kern="1200" dirty="0"/>
            <a:t>2. Seluruh data statistik yang dihasilkan dapat dibandingkan antar waktu dan antar wilayah.</a:t>
          </a:r>
          <a:endParaRPr lang="en-ID" sz="1400" kern="1200" dirty="0"/>
        </a:p>
      </dsp:txBody>
      <dsp:txXfrm rot="10800000">
        <a:off x="305822" y="2323669"/>
        <a:ext cx="3071983" cy="2752698"/>
      </dsp:txXfrm>
    </dsp:sp>
    <dsp:sp modelId="{7B1624F6-6167-4CD2-961E-E39042E6A680}">
      <dsp:nvSpPr>
        <dsp:cNvPr id="0" name=""/>
        <dsp:cNvSpPr/>
      </dsp:nvSpPr>
      <dsp:spPr>
        <a:xfrm>
          <a:off x="3789813" y="309822"/>
          <a:ext cx="3246665" cy="17040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3A8B1-268E-4D96-A0A9-6987FFADB694}">
      <dsp:nvSpPr>
        <dsp:cNvPr id="0" name=""/>
        <dsp:cNvSpPr/>
      </dsp:nvSpPr>
      <dsp:spPr>
        <a:xfrm rot="10800000">
          <a:off x="3789813" y="2323669"/>
          <a:ext cx="3246665" cy="284003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400" b="1" kern="1200" dirty="0"/>
            <a:t>TINGKAT KEMATANGAN KONSISTENSI STATISTIK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400" kern="1200" dirty="0"/>
            <a:t>1. Penggunaan standar statistik internasional, regional, atau nasional.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400" kern="1200" dirty="0"/>
            <a:t>2. Seluruh data statistik yang dihasilkan selaras dengan data-data dari sumber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400" kern="1200" dirty="0"/>
            <a:t>lain.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400" kern="1200" dirty="0"/>
            <a:t>3.Terdapat prosedur untuk memastikan bahwa data statistik yang dihasilkan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400" kern="1200" dirty="0"/>
            <a:t>Konsisten.</a:t>
          </a:r>
          <a:endParaRPr lang="en-ID" sz="1400" kern="1200" dirty="0"/>
        </a:p>
      </dsp:txBody>
      <dsp:txXfrm rot="10800000">
        <a:off x="3877154" y="2323669"/>
        <a:ext cx="3071983" cy="2752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7294" y="0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5BE7341-E028-4A10-9A67-95529060D5AD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1136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7294" y="6461136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5DB5ED6-41C6-4100-A372-077BE1870C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09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7219" y="0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DE345-5FAD-4394-B267-AF8C5EA0DBA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136" y="3231774"/>
            <a:ext cx="7946303" cy="306079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60468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7219" y="6460468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81B3D-036F-484F-AC0D-D171B7F66C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49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19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1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DD1B2-F285-424E-A10B-46CB373F469C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857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06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0" y="-21708"/>
            <a:ext cx="9189720" cy="366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84495" y="1700808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763" y="0"/>
            <a:ext cx="2318657" cy="10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" y="6534094"/>
            <a:ext cx="370739" cy="2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6"/>
          <p:cNvGrpSpPr/>
          <p:nvPr userDrawn="1"/>
        </p:nvGrpSpPr>
        <p:grpSpPr>
          <a:xfrm>
            <a:off x="0" y="0"/>
            <a:ext cx="9138976" cy="72000"/>
            <a:chOff x="0" y="0"/>
            <a:chExt cx="8959075" cy="228600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0"/>
              <a:ext cx="2988000" cy="228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2983075" y="0"/>
              <a:ext cx="29880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71075" y="0"/>
              <a:ext cx="2988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397146" y="6544973"/>
            <a:ext cx="2029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50" b="1" i="1" dirty="0"/>
              <a:t>BADAN PUSAT STATISTIK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537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 userDrawn="1"/>
        </p:nvGrpSpPr>
        <p:grpSpPr>
          <a:xfrm>
            <a:off x="0" y="0"/>
            <a:ext cx="9138976" cy="72000"/>
            <a:chOff x="0" y="0"/>
            <a:chExt cx="8959075" cy="228600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0"/>
              <a:ext cx="2988000" cy="228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2983075" y="0"/>
              <a:ext cx="29880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71075" y="0"/>
              <a:ext cx="2988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675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64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016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22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58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31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 preferRelativeResize="0">
            <a:picLocks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29028" y="-14514"/>
            <a:ext cx="9189720" cy="483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:\Users\Public\Pictures\Logo SE2016 Fix\Logo SE2016 Fix\4 Logo SE2016 Fix Warna Vector.png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919686" y="292682"/>
            <a:ext cx="1828800" cy="516490"/>
          </a:xfrm>
          <a:prstGeom prst="rect">
            <a:avLst/>
          </a:prstGeom>
          <a:noFill/>
        </p:spPr>
      </p:pic>
      <p:pic>
        <p:nvPicPr>
          <p:cNvPr id="6" name="Picture 6" descr="2.gif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28602"/>
            <a:ext cx="808431" cy="718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9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5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34482" y="0"/>
            <a:ext cx="2318657" cy="1073194"/>
          </a:xfrm>
          <a:prstGeom prst="rect">
            <a:avLst/>
          </a:prstGeom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763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2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34482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2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3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09588"/>
            <a:ext cx="3963410" cy="37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0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775611" y="3356992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75611" y="4005064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75611" y="4653136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75611" y="5301208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75611" y="5949280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75611" y="2708920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 algn="l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17" name="Picture 16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70480"/>
            <a:ext cx="396341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2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5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27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ctr">
            <a:noAutofit/>
          </a:bodyPr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q"/>
              <a:defRPr sz="2000">
                <a:solidFill>
                  <a:sysClr val="windowText" lastClr="0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4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70763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2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4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09588"/>
            <a:ext cx="3963410" cy="37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0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775611" y="3356992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75611" y="4005064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75611" y="4653136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75611" y="5301208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75611" y="5949280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75611" y="2708920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 algn="l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17" name="Picture 16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70480"/>
            <a:ext cx="396341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5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27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ctr">
            <a:noAutofit/>
          </a:bodyPr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q"/>
              <a:defRPr sz="2000">
                <a:solidFill>
                  <a:sysClr val="windowText" lastClr="0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88024" y="2762085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 algn="l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82754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2726485"/>
            <a:ext cx="3914579" cy="36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0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788024" y="3365982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88024" y="3969879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88024" y="4573776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88024" y="5177673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88024" y="5781571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83993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8620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2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9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9CD898-B723-4EA6-AE1B-005F7D221CC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116824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267575" y="0"/>
            <a:ext cx="2121845" cy="9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467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9CD898-B723-4EA6-AE1B-005F7D221C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25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116824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267575" y="0"/>
            <a:ext cx="2121845" cy="9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62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016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2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5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27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t">
            <a:noAutofit/>
          </a:bodyPr>
          <a:lstStyle>
            <a:lvl1pPr marL="342900" indent="-342900" algn="l">
              <a:lnSpc>
                <a:spcPct val="150000"/>
              </a:lnSpc>
              <a:buFont typeface="Wingdings" pitchFamily="2" charset="2"/>
              <a:buChar char="q"/>
              <a:defRPr sz="2000">
                <a:solidFill>
                  <a:sysClr val="windowText" lastClr="000000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0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346674" y="238130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5440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214" y="2016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732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61914" y="255589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10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3141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050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70000"/>
            <a:ext cx="2949178" cy="787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70630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93800"/>
            <a:ext cx="2949178" cy="86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1037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101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44599"/>
            <a:ext cx="1971675" cy="49323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44599"/>
            <a:ext cx="5800725" cy="4932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8163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47918" y="0"/>
            <a:ext cx="929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83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8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11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308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87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9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24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23.jpe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31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914" y="1381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2.gif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7" y="186213"/>
            <a:ext cx="71278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64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58CF44B1-7708-4349-BA15-9A1CEFF4FD3B}"/>
              </a:ext>
            </a:extLst>
          </p:cNvPr>
          <p:cNvSpPr txBox="1">
            <a:spLocks/>
          </p:cNvSpPr>
          <p:nvPr/>
        </p:nvSpPr>
        <p:spPr>
          <a:xfrm>
            <a:off x="7010400" y="6593212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</a:t>
            </a:fld>
            <a:endParaRPr lang="id-ID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C7A59A0E-34B3-40DB-A45F-5A0B47AB4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247" y="4268223"/>
            <a:ext cx="8260768" cy="79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anchor="ctr"/>
          <a:lstStyle/>
          <a:p>
            <a:pPr>
              <a:lnSpc>
                <a:spcPct val="80000"/>
              </a:lnSpc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600" dirty="0">
                <a:cs typeface="Arial" charset="0"/>
              </a:rPr>
              <a:t>Badan Pusat </a:t>
            </a:r>
            <a:r>
              <a:rPr lang="en-US" sz="1600" dirty="0" err="1">
                <a:cs typeface="Arial" charset="0"/>
              </a:rPr>
              <a:t>Statistik</a:t>
            </a:r>
            <a:r>
              <a:rPr lang="en-US" sz="1600" dirty="0">
                <a:cs typeface="Arial" charset="0"/>
              </a:rPr>
              <a:t> </a:t>
            </a:r>
            <a:r>
              <a:rPr lang="en-US" sz="1600" dirty="0" err="1">
                <a:cs typeface="Arial" charset="0"/>
              </a:rPr>
              <a:t>Kabupaten</a:t>
            </a:r>
            <a:r>
              <a:rPr lang="en-US" sz="1600" dirty="0">
                <a:cs typeface="Arial" charset="0"/>
              </a:rPr>
              <a:t> </a:t>
            </a:r>
            <a:r>
              <a:rPr lang="en-US" sz="1600" dirty="0" err="1">
                <a:cs typeface="Arial" charset="0"/>
              </a:rPr>
              <a:t>Tanggamus</a:t>
            </a:r>
            <a:endParaRPr lang="en-US" sz="1600" dirty="0">
              <a:cs typeface="Arial" charset="0"/>
            </a:endParaRPr>
          </a:p>
        </p:txBody>
      </p:sp>
      <p:pic>
        <p:nvPicPr>
          <p:cNvPr id="32" name="Picture 31" descr="Raised fists">
            <a:extLst>
              <a:ext uri="{FF2B5EF4-FFF2-40B4-BE49-F238E27FC236}">
                <a16:creationId xmlns:a16="http://schemas.microsoft.com/office/drawing/2014/main" id="{BBE8946D-5763-4D30-B55E-8B16D498C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r="521"/>
          <a:stretch/>
        </p:blipFill>
        <p:spPr>
          <a:xfrm>
            <a:off x="1" y="1288994"/>
            <a:ext cx="2188476" cy="1676341"/>
          </a:xfrm>
          <a:prstGeom prst="rect">
            <a:avLst/>
          </a:prstGeom>
          <a:effectLst/>
        </p:spPr>
      </p:pic>
      <p:pic>
        <p:nvPicPr>
          <p:cNvPr id="33" name="Picture 4" descr="Magnifying glass showing decling performance">
            <a:extLst>
              <a:ext uri="{FF2B5EF4-FFF2-40B4-BE49-F238E27FC236}">
                <a16:creationId xmlns:a16="http://schemas.microsoft.com/office/drawing/2014/main" id="{3B128BAF-F63A-4DB2-B6EA-915E1084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8476" y="1288995"/>
            <a:ext cx="2442106" cy="16276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6ACF7820-083E-4AE4-B8E7-F71B86677AC0}"/>
              </a:ext>
            </a:extLst>
          </p:cNvPr>
          <p:cNvSpPr txBox="1">
            <a:spLocks/>
          </p:cNvSpPr>
          <p:nvPr/>
        </p:nvSpPr>
        <p:spPr>
          <a:xfrm>
            <a:off x="699247" y="3330195"/>
            <a:ext cx="8803929" cy="1073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pc="2" dirty="0">
                <a:solidFill>
                  <a:srgbClr val="000000"/>
                </a:solidFill>
                <a:latin typeface="Franklin Gothic Book" panose="020B0503020102020204" pitchFamily="34" charset="0"/>
                <a:ea typeface="Poppins Ultra-Bold"/>
                <a:cs typeface="Poppins Ultra-Bold"/>
                <a:sym typeface="Poppins Ultra-Bold"/>
              </a:rPr>
              <a:t>DOMAIN 2</a:t>
            </a:r>
          </a:p>
          <a:p>
            <a:pPr algn="l">
              <a:lnSpc>
                <a:spcPts val="2743"/>
              </a:lnSpc>
            </a:pPr>
            <a:r>
              <a:rPr lang="en-US" spc="2" dirty="0">
                <a:solidFill>
                  <a:srgbClr val="000000"/>
                </a:solidFill>
                <a:latin typeface="Franklin Gothic Book" panose="020B0503020102020204" pitchFamily="34" charset="0"/>
                <a:ea typeface="Poppins Ultra-Bold"/>
                <a:cs typeface="Poppins Ultra-Bold"/>
                <a:sym typeface="Poppins Ultra-Bold"/>
              </a:rPr>
              <a:t>KUALITAS DATA</a:t>
            </a:r>
            <a:endParaRPr lang="en-US" sz="3200" spc="2" dirty="0">
              <a:solidFill>
                <a:srgbClr val="000000"/>
              </a:solidFill>
              <a:latin typeface="Franklin Gothic Book" panose="020B0503020102020204" pitchFamily="34" charset="0"/>
              <a:ea typeface="Poppins Ultra-Bold"/>
              <a:cs typeface="Poppins Ultra-Bold"/>
              <a:sym typeface="Poppins Ultra-Bold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612103D7-88B1-4C41-B053-16B4ACFA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0582" y="1260248"/>
            <a:ext cx="2522237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63C5431B-1C12-4881-834D-66DFA3E45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5"/>
          <a:stretch/>
        </p:blipFill>
        <p:spPr bwMode="auto">
          <a:xfrm>
            <a:off x="7152819" y="1260248"/>
            <a:ext cx="1991181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77123B6-B361-4AE6-A580-40AC1D60A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596200" y="3466155"/>
            <a:ext cx="103047" cy="138185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0E60807-D0E5-476B-88A3-92B0C238953D}"/>
              </a:ext>
            </a:extLst>
          </p:cNvPr>
          <p:cNvSpPr/>
          <p:nvPr/>
        </p:nvSpPr>
        <p:spPr>
          <a:xfrm>
            <a:off x="-15257" y="1214529"/>
            <a:ext cx="92354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8A956343-E35C-4198-B49D-D704CBE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91" y="113104"/>
            <a:ext cx="7920880" cy="566738"/>
          </a:xfrm>
        </p:spPr>
        <p:txBody>
          <a:bodyPr>
            <a:noAutofit/>
          </a:bodyPr>
          <a:lstStyle/>
          <a:p>
            <a:r>
              <a:rPr lang="en-US" sz="2000" b="0" i="1" dirty="0">
                <a:latin typeface="Franklin Gothic Medium Cond" pitchFamily="34" charset="0"/>
              </a:rPr>
              <a:t>BADAN PUSAT STATISTIK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9B6132F-63F4-4044-8056-3B9417528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58650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5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400" b="1" dirty="0">
                <a:latin typeface="Franklin Gothic Book" panose="020B0503020102020204" pitchFamily="34" charset="0"/>
              </a:rPr>
              <a:t>INDIKATOR KEMATANGAN PENJAMINAN KUALITAS DATA</a:t>
            </a:r>
          </a:p>
          <a:p>
            <a:pPr algn="r"/>
            <a:r>
              <a:rPr lang="en-US" sz="2000" b="1" i="1" dirty="0">
                <a:latin typeface="Franklin Gothic Book" panose="020B0503020102020204" pitchFamily="34" charset="0"/>
              </a:rPr>
              <a:t>(</a:t>
            </a:r>
            <a:r>
              <a:rPr lang="en-US" sz="1800" b="1" i="1" dirty="0">
                <a:latin typeface="Franklin Gothic Book" panose="020B0503020102020204" pitchFamily="34" charset="0"/>
              </a:rPr>
              <a:t>AKTUALITAS DAN KETEPATAN WAKTU</a:t>
            </a:r>
            <a:r>
              <a:rPr lang="en-US" sz="2000" b="1" i="1" dirty="0">
                <a:latin typeface="Franklin Gothic Book" panose="020B0503020102020204" pitchFamily="34" charset="0"/>
              </a:rPr>
              <a:t>) (1)</a:t>
            </a:r>
            <a:endParaRPr lang="en-ID" sz="2000" b="1" i="1" dirty="0">
              <a:latin typeface="Franklin Gothic Book" panose="020B0503020102020204" pitchFamily="34" charset="0"/>
            </a:endParaRPr>
          </a:p>
          <a:p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197166"/>
              </p:ext>
            </p:extLst>
          </p:nvPr>
        </p:nvGraphicFramePr>
        <p:xfrm>
          <a:off x="3892378" y="2584005"/>
          <a:ext cx="5058560" cy="3952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01597F-90E4-4155-A612-49EEB0EF62E6}"/>
              </a:ext>
            </a:extLst>
          </p:cNvPr>
          <p:cNvSpPr txBox="1"/>
          <p:nvPr/>
        </p:nvSpPr>
        <p:spPr>
          <a:xfrm>
            <a:off x="96531" y="1277570"/>
            <a:ext cx="8950938" cy="13234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Aktualitas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perbedaan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antara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waktu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suatu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data/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informasi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dihasilkan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waktu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data/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informasi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didiseminasikan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dirilis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Tepat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waktu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menunjukkan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kesesuaian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suatu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data/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informasi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dirilis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jadwal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telah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ditetapkan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diinformasikan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pengguna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C1E21083-D471-4E03-A1BB-C4C0B57D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10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1B7A7-1D69-4426-8BE0-CA07DF83A70E}"/>
              </a:ext>
            </a:extLst>
          </p:cNvPr>
          <p:cNvSpPr txBox="1"/>
          <p:nvPr/>
        </p:nvSpPr>
        <p:spPr>
          <a:xfrm>
            <a:off x="193062" y="2980629"/>
            <a:ext cx="3602785" cy="646331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nn-NO" b="1" dirty="0">
                <a:solidFill>
                  <a:schemeClr val="accent2">
                    <a:lumMod val="75000"/>
                  </a:schemeClr>
                </a:solidFill>
              </a:rPr>
              <a:t>Tingkat Kematangan Penjaminan</a:t>
            </a:r>
          </a:p>
          <a:p>
            <a:pPr marL="0" indent="0" algn="ctr">
              <a:buNone/>
            </a:pPr>
            <a:r>
              <a:rPr lang="nn-NO" b="1" dirty="0">
                <a:solidFill>
                  <a:schemeClr val="accent2">
                    <a:lumMod val="75000"/>
                  </a:schemeClr>
                </a:solidFill>
              </a:rPr>
              <a:t>Aktualitas Data</a:t>
            </a:r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130CF0C0-2C40-4665-B796-A0539D0F42C8}"/>
              </a:ext>
            </a:extLst>
          </p:cNvPr>
          <p:cNvSpPr/>
          <p:nvPr/>
        </p:nvSpPr>
        <p:spPr>
          <a:xfrm rot="5400000">
            <a:off x="2089321" y="3271587"/>
            <a:ext cx="1339625" cy="2073427"/>
          </a:xfrm>
          <a:prstGeom prst="bentUpArrow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0481101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400" b="1" dirty="0">
                <a:latin typeface="Franklin Gothic Book" panose="020B0503020102020204" pitchFamily="34" charset="0"/>
              </a:rPr>
              <a:t>INDIKATOR KEMATANGAN PENJAMINAN KUALITAS DATA</a:t>
            </a:r>
          </a:p>
          <a:p>
            <a:pPr algn="r"/>
            <a:r>
              <a:rPr lang="en-US" sz="2000" b="1" i="1" dirty="0">
                <a:latin typeface="Franklin Gothic Book" panose="020B0503020102020204" pitchFamily="34" charset="0"/>
              </a:rPr>
              <a:t>(</a:t>
            </a:r>
            <a:r>
              <a:rPr lang="en-US" sz="1800" b="1" i="1" dirty="0">
                <a:latin typeface="Franklin Gothic Book" panose="020B0503020102020204" pitchFamily="34" charset="0"/>
              </a:rPr>
              <a:t>AKTUALITAS DAN KETEPATAN WAKTU</a:t>
            </a:r>
            <a:r>
              <a:rPr lang="en-US" sz="2000" b="1" i="1" dirty="0">
                <a:latin typeface="Franklin Gothic Book" panose="020B0503020102020204" pitchFamily="34" charset="0"/>
              </a:rPr>
              <a:t>) (2)</a:t>
            </a:r>
            <a:endParaRPr lang="en-ID" sz="2000" b="1" i="1" dirty="0">
              <a:latin typeface="Franklin Gothic Book" panose="020B0503020102020204" pitchFamily="34" charset="0"/>
            </a:endParaRPr>
          </a:p>
          <a:p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478697"/>
              </p:ext>
            </p:extLst>
          </p:nvPr>
        </p:nvGraphicFramePr>
        <p:xfrm>
          <a:off x="-679620" y="976184"/>
          <a:ext cx="9729414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C1E21083-D471-4E03-A1BB-C4C0B57D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11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02699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EC79AF5-D00F-41A5-81D5-0D549F5E2253}"/>
              </a:ext>
            </a:extLst>
          </p:cNvPr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12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12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ASPEK AKSESIBILITAS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738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EMPAT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30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2000" b="1" dirty="0">
                <a:latin typeface="Franklin Gothic Book" panose="020B0503020102020204" pitchFamily="34" charset="0"/>
              </a:rPr>
              <a:t>INDIKATOR KEMATANGAN PENJAMINAN KUALITAS DATA</a:t>
            </a:r>
            <a:br>
              <a:rPr lang="en-US" sz="2000" b="1" dirty="0">
                <a:latin typeface="Franklin Gothic Book" panose="020B0503020102020204" pitchFamily="34" charset="0"/>
              </a:rPr>
            </a:br>
            <a:r>
              <a:rPr lang="en-US" sz="2000" b="1" dirty="0">
                <a:latin typeface="Franklin Gothic Book" panose="020B0503020102020204" pitchFamily="34" charset="0"/>
              </a:rPr>
              <a:t>(</a:t>
            </a:r>
            <a:r>
              <a:rPr lang="en-US" sz="2000" b="1" i="1" dirty="0">
                <a:latin typeface="Franklin Gothic Book" panose="020B0503020102020204" pitchFamily="34" charset="0"/>
              </a:rPr>
              <a:t>ASPEK AKSESIBILITAS</a:t>
            </a:r>
            <a:r>
              <a:rPr lang="en-US" sz="2000" b="1" dirty="0">
                <a:latin typeface="Franklin Gothic Book" panose="020B0503020102020204" pitchFamily="34" charset="0"/>
              </a:rPr>
              <a:t>)</a:t>
            </a:r>
            <a:endParaRPr lang="en-US" sz="2000" b="0" dirty="0">
              <a:latin typeface="Franklin Gothic Medium Cond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7289A0-B074-4E79-9122-AE508D7E6F1F}"/>
              </a:ext>
            </a:extLst>
          </p:cNvPr>
          <p:cNvGrpSpPr/>
          <p:nvPr/>
        </p:nvGrpSpPr>
        <p:grpSpPr>
          <a:xfrm>
            <a:off x="0" y="1076441"/>
            <a:ext cx="3929478" cy="5204006"/>
            <a:chOff x="565811" y="1062040"/>
            <a:chExt cx="4024756" cy="5599521"/>
          </a:xfrm>
        </p:grpSpPr>
        <p:sp>
          <p:nvSpPr>
            <p:cNvPr id="7" name="Rectangle 364"/>
            <p:cNvSpPr>
              <a:spLocks noChangeArrowheads="1"/>
            </p:cNvSpPr>
            <p:nvPr/>
          </p:nvSpPr>
          <p:spPr bwMode="auto">
            <a:xfrm>
              <a:off x="611871" y="1062040"/>
              <a:ext cx="3978695" cy="4023359"/>
            </a:xfrm>
            <a:prstGeom prst="rect">
              <a:avLst/>
            </a:prstGeom>
            <a:solidFill>
              <a:srgbClr val="D3D3D4"/>
            </a:solidFill>
            <a:ln>
              <a:noFill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b="1" i="1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8" name="Rectangle 364"/>
            <p:cNvSpPr>
              <a:spLocks noChangeArrowheads="1"/>
            </p:cNvSpPr>
            <p:nvPr/>
          </p:nvSpPr>
          <p:spPr bwMode="auto">
            <a:xfrm>
              <a:off x="565811" y="1153480"/>
              <a:ext cx="4024756" cy="384048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b="1" i="1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grpSp>
          <p:nvGrpSpPr>
            <p:cNvPr id="11" name="组合 67"/>
            <p:cNvGrpSpPr>
              <a:grpSpLocks/>
            </p:cNvGrpSpPr>
            <p:nvPr/>
          </p:nvGrpSpPr>
          <p:grpSpPr bwMode="auto">
            <a:xfrm>
              <a:off x="667366" y="1226528"/>
              <a:ext cx="3870088" cy="3694385"/>
              <a:chOff x="5148064" y="1008720"/>
              <a:chExt cx="3200786" cy="3192332"/>
            </a:xfrm>
          </p:grpSpPr>
          <p:grpSp>
            <p:nvGrpSpPr>
              <p:cNvPr id="12" name="组合 64"/>
              <p:cNvGrpSpPr>
                <a:grpSpLocks/>
              </p:cNvGrpSpPr>
              <p:nvPr/>
            </p:nvGrpSpPr>
            <p:grpSpPr bwMode="auto">
              <a:xfrm>
                <a:off x="5148064" y="1008720"/>
                <a:ext cx="3181583" cy="3192332"/>
                <a:chOff x="3832225" y="1819275"/>
                <a:chExt cx="1409700" cy="1414463"/>
              </a:xfrm>
            </p:grpSpPr>
            <p:sp>
              <p:nvSpPr>
                <p:cNvPr id="16" name="Freeform 7"/>
                <p:cNvSpPr>
                  <a:spLocks/>
                </p:cNvSpPr>
                <p:nvPr/>
              </p:nvSpPr>
              <p:spPr bwMode="auto">
                <a:xfrm>
                  <a:off x="4195763" y="1819275"/>
                  <a:ext cx="681038" cy="784225"/>
                </a:xfrm>
                <a:custGeom>
                  <a:avLst/>
                  <a:gdLst>
                    <a:gd name="T0" fmla="*/ 341313 w 429"/>
                    <a:gd name="T1" fmla="*/ 0 h 494"/>
                    <a:gd name="T2" fmla="*/ 681038 w 429"/>
                    <a:gd name="T3" fmla="*/ 195263 h 494"/>
                    <a:gd name="T4" fmla="*/ 681038 w 429"/>
                    <a:gd name="T5" fmla="*/ 588963 h 494"/>
                    <a:gd name="T6" fmla="*/ 341313 w 429"/>
                    <a:gd name="T7" fmla="*/ 784225 h 494"/>
                    <a:gd name="T8" fmla="*/ 0 w 429"/>
                    <a:gd name="T9" fmla="*/ 588963 h 494"/>
                    <a:gd name="T10" fmla="*/ 0 w 429"/>
                    <a:gd name="T11" fmla="*/ 195263 h 494"/>
                    <a:gd name="T12" fmla="*/ 341313 w 429"/>
                    <a:gd name="T13" fmla="*/ 0 h 494"/>
                    <a:gd name="T14" fmla="*/ 341313 w 429"/>
                    <a:gd name="T15" fmla="*/ 0 h 49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29"/>
                    <a:gd name="T25" fmla="*/ 0 h 494"/>
                    <a:gd name="T26" fmla="*/ 429 w 429"/>
                    <a:gd name="T27" fmla="*/ 494 h 49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29" h="494">
                      <a:moveTo>
                        <a:pt x="215" y="0"/>
                      </a:moveTo>
                      <a:lnTo>
                        <a:pt x="429" y="123"/>
                      </a:lnTo>
                      <a:lnTo>
                        <a:pt x="429" y="371"/>
                      </a:lnTo>
                      <a:lnTo>
                        <a:pt x="215" y="494"/>
                      </a:lnTo>
                      <a:lnTo>
                        <a:pt x="0" y="371"/>
                      </a:lnTo>
                      <a:lnTo>
                        <a:pt x="0" y="123"/>
                      </a:lnTo>
                      <a:lnTo>
                        <a:pt x="215" y="0"/>
                      </a:lnTo>
                      <a:close/>
                    </a:path>
                  </a:pathLst>
                </a:custGeom>
                <a:solidFill>
                  <a:srgbClr val="F1762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17" name="Freeform 8"/>
                <p:cNvSpPr>
                  <a:spLocks noEditPoints="1"/>
                </p:cNvSpPr>
                <p:nvPr/>
              </p:nvSpPr>
              <p:spPr bwMode="auto">
                <a:xfrm>
                  <a:off x="4232275" y="1860550"/>
                  <a:ext cx="608013" cy="701675"/>
                </a:xfrm>
                <a:custGeom>
                  <a:avLst/>
                  <a:gdLst>
                    <a:gd name="T0" fmla="*/ 304800 w 383"/>
                    <a:gd name="T1" fmla="*/ 0 h 442"/>
                    <a:gd name="T2" fmla="*/ 608013 w 383"/>
                    <a:gd name="T3" fmla="*/ 177800 h 442"/>
                    <a:gd name="T4" fmla="*/ 608013 w 383"/>
                    <a:gd name="T5" fmla="*/ 525463 h 442"/>
                    <a:gd name="T6" fmla="*/ 304800 w 383"/>
                    <a:gd name="T7" fmla="*/ 701675 h 442"/>
                    <a:gd name="T8" fmla="*/ 0 w 383"/>
                    <a:gd name="T9" fmla="*/ 525463 h 442"/>
                    <a:gd name="T10" fmla="*/ 0 w 383"/>
                    <a:gd name="T11" fmla="*/ 177800 h 442"/>
                    <a:gd name="T12" fmla="*/ 304800 w 383"/>
                    <a:gd name="T13" fmla="*/ 0 h 442"/>
                    <a:gd name="T14" fmla="*/ 304800 w 383"/>
                    <a:gd name="T15" fmla="*/ 0 h 442"/>
                    <a:gd name="T16" fmla="*/ 304800 w 383"/>
                    <a:gd name="T17" fmla="*/ 12700 h 442"/>
                    <a:gd name="T18" fmla="*/ 596900 w 383"/>
                    <a:gd name="T19" fmla="*/ 180975 h 442"/>
                    <a:gd name="T20" fmla="*/ 596900 w 383"/>
                    <a:gd name="T21" fmla="*/ 522288 h 442"/>
                    <a:gd name="T22" fmla="*/ 304800 w 383"/>
                    <a:gd name="T23" fmla="*/ 690563 h 442"/>
                    <a:gd name="T24" fmla="*/ 11113 w 383"/>
                    <a:gd name="T25" fmla="*/ 522288 h 442"/>
                    <a:gd name="T26" fmla="*/ 11113 w 383"/>
                    <a:gd name="T27" fmla="*/ 180975 h 442"/>
                    <a:gd name="T28" fmla="*/ 304800 w 383"/>
                    <a:gd name="T29" fmla="*/ 12700 h 442"/>
                    <a:gd name="T30" fmla="*/ 304800 w 383"/>
                    <a:gd name="T31" fmla="*/ 12700 h 44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83"/>
                    <a:gd name="T49" fmla="*/ 0 h 442"/>
                    <a:gd name="T50" fmla="*/ 383 w 383"/>
                    <a:gd name="T51" fmla="*/ 442 h 44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83" h="442">
                      <a:moveTo>
                        <a:pt x="192" y="0"/>
                      </a:moveTo>
                      <a:lnTo>
                        <a:pt x="383" y="112"/>
                      </a:lnTo>
                      <a:lnTo>
                        <a:pt x="383" y="331"/>
                      </a:lnTo>
                      <a:lnTo>
                        <a:pt x="192" y="442"/>
                      </a:lnTo>
                      <a:lnTo>
                        <a:pt x="0" y="331"/>
                      </a:lnTo>
                      <a:lnTo>
                        <a:pt x="0" y="112"/>
                      </a:lnTo>
                      <a:lnTo>
                        <a:pt x="192" y="0"/>
                      </a:lnTo>
                      <a:close/>
                      <a:moveTo>
                        <a:pt x="192" y="8"/>
                      </a:moveTo>
                      <a:lnTo>
                        <a:pt x="376" y="114"/>
                      </a:lnTo>
                      <a:lnTo>
                        <a:pt x="376" y="329"/>
                      </a:lnTo>
                      <a:lnTo>
                        <a:pt x="192" y="435"/>
                      </a:lnTo>
                      <a:lnTo>
                        <a:pt x="7" y="329"/>
                      </a:lnTo>
                      <a:lnTo>
                        <a:pt x="7" y="114"/>
                      </a:lnTo>
                      <a:lnTo>
                        <a:pt x="192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18" name="Freeform 13"/>
                <p:cNvSpPr>
                  <a:spLocks/>
                </p:cNvSpPr>
                <p:nvPr/>
              </p:nvSpPr>
              <p:spPr bwMode="auto">
                <a:xfrm>
                  <a:off x="3832225" y="2449513"/>
                  <a:ext cx="677863" cy="784225"/>
                </a:xfrm>
                <a:custGeom>
                  <a:avLst/>
                  <a:gdLst>
                    <a:gd name="T0" fmla="*/ 339725 w 427"/>
                    <a:gd name="T1" fmla="*/ 0 h 494"/>
                    <a:gd name="T2" fmla="*/ 677863 w 427"/>
                    <a:gd name="T3" fmla="*/ 195263 h 494"/>
                    <a:gd name="T4" fmla="*/ 677863 w 427"/>
                    <a:gd name="T5" fmla="*/ 588963 h 494"/>
                    <a:gd name="T6" fmla="*/ 339725 w 427"/>
                    <a:gd name="T7" fmla="*/ 784225 h 494"/>
                    <a:gd name="T8" fmla="*/ 0 w 427"/>
                    <a:gd name="T9" fmla="*/ 588963 h 494"/>
                    <a:gd name="T10" fmla="*/ 0 w 427"/>
                    <a:gd name="T11" fmla="*/ 195263 h 494"/>
                    <a:gd name="T12" fmla="*/ 339725 w 427"/>
                    <a:gd name="T13" fmla="*/ 0 h 494"/>
                    <a:gd name="T14" fmla="*/ 339725 w 427"/>
                    <a:gd name="T15" fmla="*/ 0 h 49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27"/>
                    <a:gd name="T25" fmla="*/ 0 h 494"/>
                    <a:gd name="T26" fmla="*/ 427 w 427"/>
                    <a:gd name="T27" fmla="*/ 494 h 49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27" h="494">
                      <a:moveTo>
                        <a:pt x="214" y="0"/>
                      </a:moveTo>
                      <a:lnTo>
                        <a:pt x="427" y="123"/>
                      </a:lnTo>
                      <a:lnTo>
                        <a:pt x="427" y="371"/>
                      </a:lnTo>
                      <a:lnTo>
                        <a:pt x="214" y="494"/>
                      </a:lnTo>
                      <a:lnTo>
                        <a:pt x="0" y="371"/>
                      </a:lnTo>
                      <a:lnTo>
                        <a:pt x="0" y="123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rgbClr val="899C3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19" name="Freeform 14"/>
                <p:cNvSpPr>
                  <a:spLocks noEditPoints="1"/>
                </p:cNvSpPr>
                <p:nvPr/>
              </p:nvSpPr>
              <p:spPr bwMode="auto">
                <a:xfrm>
                  <a:off x="3868738" y="2490788"/>
                  <a:ext cx="603250" cy="701675"/>
                </a:xfrm>
                <a:custGeom>
                  <a:avLst/>
                  <a:gdLst>
                    <a:gd name="T0" fmla="*/ 303212 w 380"/>
                    <a:gd name="T1" fmla="*/ 0 h 442"/>
                    <a:gd name="T2" fmla="*/ 603250 w 380"/>
                    <a:gd name="T3" fmla="*/ 176212 h 442"/>
                    <a:gd name="T4" fmla="*/ 603250 w 380"/>
                    <a:gd name="T5" fmla="*/ 525463 h 442"/>
                    <a:gd name="T6" fmla="*/ 303212 w 380"/>
                    <a:gd name="T7" fmla="*/ 701675 h 442"/>
                    <a:gd name="T8" fmla="*/ 0 w 380"/>
                    <a:gd name="T9" fmla="*/ 525463 h 442"/>
                    <a:gd name="T10" fmla="*/ 0 w 380"/>
                    <a:gd name="T11" fmla="*/ 176212 h 442"/>
                    <a:gd name="T12" fmla="*/ 303212 w 380"/>
                    <a:gd name="T13" fmla="*/ 0 h 442"/>
                    <a:gd name="T14" fmla="*/ 303212 w 380"/>
                    <a:gd name="T15" fmla="*/ 0 h 442"/>
                    <a:gd name="T16" fmla="*/ 303212 w 380"/>
                    <a:gd name="T17" fmla="*/ 12700 h 442"/>
                    <a:gd name="T18" fmla="*/ 596900 w 380"/>
                    <a:gd name="T19" fmla="*/ 180975 h 442"/>
                    <a:gd name="T20" fmla="*/ 596900 w 380"/>
                    <a:gd name="T21" fmla="*/ 522288 h 442"/>
                    <a:gd name="T22" fmla="*/ 303212 w 380"/>
                    <a:gd name="T23" fmla="*/ 690563 h 442"/>
                    <a:gd name="T24" fmla="*/ 7938 w 380"/>
                    <a:gd name="T25" fmla="*/ 522288 h 442"/>
                    <a:gd name="T26" fmla="*/ 7938 w 380"/>
                    <a:gd name="T27" fmla="*/ 180975 h 442"/>
                    <a:gd name="T28" fmla="*/ 303212 w 380"/>
                    <a:gd name="T29" fmla="*/ 12700 h 442"/>
                    <a:gd name="T30" fmla="*/ 303212 w 380"/>
                    <a:gd name="T31" fmla="*/ 12700 h 44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80"/>
                    <a:gd name="T49" fmla="*/ 0 h 442"/>
                    <a:gd name="T50" fmla="*/ 380 w 380"/>
                    <a:gd name="T51" fmla="*/ 442 h 44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80" h="442">
                      <a:moveTo>
                        <a:pt x="191" y="0"/>
                      </a:moveTo>
                      <a:lnTo>
                        <a:pt x="380" y="111"/>
                      </a:lnTo>
                      <a:lnTo>
                        <a:pt x="380" y="331"/>
                      </a:lnTo>
                      <a:lnTo>
                        <a:pt x="191" y="442"/>
                      </a:lnTo>
                      <a:lnTo>
                        <a:pt x="0" y="331"/>
                      </a:lnTo>
                      <a:lnTo>
                        <a:pt x="0" y="111"/>
                      </a:lnTo>
                      <a:lnTo>
                        <a:pt x="191" y="0"/>
                      </a:lnTo>
                      <a:close/>
                      <a:moveTo>
                        <a:pt x="191" y="8"/>
                      </a:moveTo>
                      <a:lnTo>
                        <a:pt x="376" y="114"/>
                      </a:lnTo>
                      <a:lnTo>
                        <a:pt x="376" y="329"/>
                      </a:lnTo>
                      <a:lnTo>
                        <a:pt x="191" y="435"/>
                      </a:lnTo>
                      <a:lnTo>
                        <a:pt x="5" y="329"/>
                      </a:lnTo>
                      <a:lnTo>
                        <a:pt x="5" y="114"/>
                      </a:lnTo>
                      <a:lnTo>
                        <a:pt x="19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4562475" y="2449513"/>
                  <a:ext cx="679450" cy="784225"/>
                </a:xfrm>
                <a:custGeom>
                  <a:avLst/>
                  <a:gdLst>
                    <a:gd name="T0" fmla="*/ 338138 w 428"/>
                    <a:gd name="T1" fmla="*/ 0 h 494"/>
                    <a:gd name="T2" fmla="*/ 679450 w 428"/>
                    <a:gd name="T3" fmla="*/ 195263 h 494"/>
                    <a:gd name="T4" fmla="*/ 679450 w 428"/>
                    <a:gd name="T5" fmla="*/ 588963 h 494"/>
                    <a:gd name="T6" fmla="*/ 338138 w 428"/>
                    <a:gd name="T7" fmla="*/ 784225 h 494"/>
                    <a:gd name="T8" fmla="*/ 0 w 428"/>
                    <a:gd name="T9" fmla="*/ 588963 h 494"/>
                    <a:gd name="T10" fmla="*/ 0 w 428"/>
                    <a:gd name="T11" fmla="*/ 195263 h 494"/>
                    <a:gd name="T12" fmla="*/ 338138 w 428"/>
                    <a:gd name="T13" fmla="*/ 0 h 494"/>
                    <a:gd name="T14" fmla="*/ 338138 w 428"/>
                    <a:gd name="T15" fmla="*/ 0 h 49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28"/>
                    <a:gd name="T25" fmla="*/ 0 h 494"/>
                    <a:gd name="T26" fmla="*/ 428 w 428"/>
                    <a:gd name="T27" fmla="*/ 494 h 49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28" h="494">
                      <a:moveTo>
                        <a:pt x="213" y="0"/>
                      </a:moveTo>
                      <a:lnTo>
                        <a:pt x="428" y="123"/>
                      </a:lnTo>
                      <a:lnTo>
                        <a:pt x="428" y="371"/>
                      </a:lnTo>
                      <a:lnTo>
                        <a:pt x="213" y="494"/>
                      </a:lnTo>
                      <a:lnTo>
                        <a:pt x="0" y="371"/>
                      </a:lnTo>
                      <a:lnTo>
                        <a:pt x="0" y="123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21" name="Freeform 20"/>
                <p:cNvSpPr>
                  <a:spLocks noEditPoints="1"/>
                </p:cNvSpPr>
                <p:nvPr/>
              </p:nvSpPr>
              <p:spPr bwMode="auto">
                <a:xfrm>
                  <a:off x="4595813" y="2490788"/>
                  <a:ext cx="608013" cy="701675"/>
                </a:xfrm>
                <a:custGeom>
                  <a:avLst/>
                  <a:gdLst>
                    <a:gd name="T0" fmla="*/ 304800 w 383"/>
                    <a:gd name="T1" fmla="*/ 0 h 442"/>
                    <a:gd name="T2" fmla="*/ 608013 w 383"/>
                    <a:gd name="T3" fmla="*/ 176212 h 442"/>
                    <a:gd name="T4" fmla="*/ 608013 w 383"/>
                    <a:gd name="T5" fmla="*/ 525463 h 442"/>
                    <a:gd name="T6" fmla="*/ 304800 w 383"/>
                    <a:gd name="T7" fmla="*/ 701675 h 442"/>
                    <a:gd name="T8" fmla="*/ 0 w 383"/>
                    <a:gd name="T9" fmla="*/ 525463 h 442"/>
                    <a:gd name="T10" fmla="*/ 0 w 383"/>
                    <a:gd name="T11" fmla="*/ 176212 h 442"/>
                    <a:gd name="T12" fmla="*/ 304800 w 383"/>
                    <a:gd name="T13" fmla="*/ 0 h 442"/>
                    <a:gd name="T14" fmla="*/ 304800 w 383"/>
                    <a:gd name="T15" fmla="*/ 0 h 442"/>
                    <a:gd name="T16" fmla="*/ 304800 w 383"/>
                    <a:gd name="T17" fmla="*/ 12700 h 442"/>
                    <a:gd name="T18" fmla="*/ 600075 w 383"/>
                    <a:gd name="T19" fmla="*/ 180975 h 442"/>
                    <a:gd name="T20" fmla="*/ 600075 w 383"/>
                    <a:gd name="T21" fmla="*/ 522288 h 442"/>
                    <a:gd name="T22" fmla="*/ 304800 w 383"/>
                    <a:gd name="T23" fmla="*/ 690563 h 442"/>
                    <a:gd name="T24" fmla="*/ 11113 w 383"/>
                    <a:gd name="T25" fmla="*/ 522288 h 442"/>
                    <a:gd name="T26" fmla="*/ 11113 w 383"/>
                    <a:gd name="T27" fmla="*/ 180975 h 442"/>
                    <a:gd name="T28" fmla="*/ 304800 w 383"/>
                    <a:gd name="T29" fmla="*/ 12700 h 442"/>
                    <a:gd name="T30" fmla="*/ 304800 w 383"/>
                    <a:gd name="T31" fmla="*/ 12700 h 44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83"/>
                    <a:gd name="T49" fmla="*/ 0 h 442"/>
                    <a:gd name="T50" fmla="*/ 383 w 383"/>
                    <a:gd name="T51" fmla="*/ 442 h 44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83" h="442">
                      <a:moveTo>
                        <a:pt x="192" y="0"/>
                      </a:moveTo>
                      <a:lnTo>
                        <a:pt x="383" y="111"/>
                      </a:lnTo>
                      <a:lnTo>
                        <a:pt x="383" y="331"/>
                      </a:lnTo>
                      <a:lnTo>
                        <a:pt x="192" y="442"/>
                      </a:lnTo>
                      <a:lnTo>
                        <a:pt x="0" y="331"/>
                      </a:lnTo>
                      <a:lnTo>
                        <a:pt x="0" y="111"/>
                      </a:lnTo>
                      <a:lnTo>
                        <a:pt x="192" y="0"/>
                      </a:lnTo>
                      <a:close/>
                      <a:moveTo>
                        <a:pt x="192" y="8"/>
                      </a:moveTo>
                      <a:lnTo>
                        <a:pt x="378" y="114"/>
                      </a:lnTo>
                      <a:lnTo>
                        <a:pt x="378" y="329"/>
                      </a:lnTo>
                      <a:lnTo>
                        <a:pt x="192" y="435"/>
                      </a:lnTo>
                      <a:lnTo>
                        <a:pt x="7" y="329"/>
                      </a:lnTo>
                      <a:lnTo>
                        <a:pt x="7" y="114"/>
                      </a:lnTo>
                      <a:lnTo>
                        <a:pt x="192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sp>
            <p:nvSpPr>
              <p:cNvPr id="13" name="TextBox 65"/>
              <p:cNvSpPr txBox="1">
                <a:spLocks noChangeArrowheads="1"/>
              </p:cNvSpPr>
              <p:nvPr/>
            </p:nvSpPr>
            <p:spPr bwMode="auto">
              <a:xfrm>
                <a:off x="5904489" y="1490541"/>
                <a:ext cx="1665149" cy="686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Tingkat </a:t>
                </a:r>
                <a:r>
                  <a:rPr lang="en-US" altLang="zh-CN" sz="1400" b="1" dirty="0" err="1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Kematangan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 </a:t>
                </a:r>
                <a:r>
                  <a:rPr lang="en-US" altLang="zh-CN" sz="1400" b="1" dirty="0" err="1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Ketersediaan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 Data </a:t>
                </a:r>
                <a:r>
                  <a:rPr lang="en-US" altLang="zh-CN" sz="1400" b="1" dirty="0" err="1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untuk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 </a:t>
                </a:r>
                <a:r>
                  <a:rPr lang="en-US" altLang="zh-CN" sz="1400" b="1" dirty="0" err="1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Pengguna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 Data</a:t>
                </a:r>
              </a:p>
            </p:txBody>
          </p:sp>
          <p:sp>
            <p:nvSpPr>
              <p:cNvPr id="14" name="TextBox 50"/>
              <p:cNvSpPr txBox="1">
                <a:spLocks noChangeArrowheads="1"/>
              </p:cNvSpPr>
              <p:nvPr/>
            </p:nvSpPr>
            <p:spPr bwMode="auto">
              <a:xfrm>
                <a:off x="5196525" y="2919843"/>
                <a:ext cx="1429379" cy="887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Tingkat </a:t>
                </a:r>
                <a:r>
                  <a:rPr lang="en-US" sz="1400" b="1" dirty="0" err="1">
                    <a:solidFill>
                      <a:schemeClr val="bg1"/>
                    </a:solidFill>
                  </a:rPr>
                  <a:t>Kematangan</a:t>
                </a:r>
                <a:r>
                  <a:rPr lang="en-US" sz="1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</a:rPr>
                  <a:t>Akses</a:t>
                </a:r>
                <a:r>
                  <a:rPr lang="en-US" sz="1400" b="1" dirty="0">
                    <a:solidFill>
                      <a:schemeClr val="bg1"/>
                    </a:solidFill>
                  </a:rPr>
                  <a:t> Media </a:t>
                </a:r>
                <a:r>
                  <a:rPr lang="en-US" sz="1400" b="1" dirty="0" err="1">
                    <a:solidFill>
                      <a:schemeClr val="bg1"/>
                    </a:solidFill>
                  </a:rPr>
                  <a:t>Penyebarluasan</a:t>
                </a:r>
                <a:r>
                  <a:rPr lang="en-US" sz="1400" b="1" dirty="0">
                    <a:solidFill>
                      <a:schemeClr val="bg1"/>
                    </a:solidFill>
                  </a:rPr>
                  <a:t> Data</a:t>
                </a:r>
                <a:endParaRPr lang="zh-CN" altLang="en-US" sz="1400" b="1" dirty="0">
                  <a:solidFill>
                    <a:schemeClr val="bg1"/>
                  </a:solidFill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5" name="TextBox 53"/>
              <p:cNvSpPr txBox="1">
                <a:spLocks noChangeArrowheads="1"/>
              </p:cNvSpPr>
              <p:nvPr/>
            </p:nvSpPr>
            <p:spPr bwMode="auto">
              <a:xfrm>
                <a:off x="6828031" y="2982749"/>
                <a:ext cx="1520819" cy="686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nn-NO" sz="1400" b="1" dirty="0">
                    <a:solidFill>
                      <a:schemeClr val="bg1"/>
                    </a:solidFill>
                  </a:rPr>
                  <a:t>Tingkat Kematangan Penyediaan Format Data</a:t>
                </a:r>
                <a:endParaRPr lang="en-US" altLang="zh-CN" sz="1400" b="1" dirty="0">
                  <a:solidFill>
                    <a:schemeClr val="bg1"/>
                  </a:solidFill>
                  <a:latin typeface="+mn-lt"/>
                  <a:ea typeface="微软雅黑" pitchFamily="34" charset="-122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C1C2DC-DE10-4914-973B-FE8274C426E8}"/>
                </a:ext>
              </a:extLst>
            </p:cNvPr>
            <p:cNvSpPr txBox="1"/>
            <p:nvPr/>
          </p:nvSpPr>
          <p:spPr>
            <a:xfrm>
              <a:off x="611871" y="5767406"/>
              <a:ext cx="3978695" cy="89415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ASPEK AKSESIBILITAS</a:t>
              </a:r>
            </a:p>
            <a:p>
              <a:pPr algn="ctr"/>
              <a:r>
                <a:rPr lang="en-ID" sz="1400" dirty="0" err="1">
                  <a:solidFill>
                    <a:schemeClr val="bg1"/>
                  </a:solidFill>
                </a:rPr>
                <a:t>Seberapa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mudah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pengguna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dapat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mengakses</a:t>
              </a:r>
              <a:r>
                <a:rPr lang="en-ID" sz="1400" dirty="0">
                  <a:solidFill>
                    <a:schemeClr val="bg1"/>
                  </a:solidFill>
                </a:rPr>
                <a:t> data/</a:t>
              </a:r>
              <a:r>
                <a:rPr lang="en-ID" sz="1400" dirty="0" err="1">
                  <a:solidFill>
                    <a:schemeClr val="bg1"/>
                  </a:solidFill>
                </a:rPr>
                <a:t>informasi</a:t>
              </a:r>
              <a:r>
                <a:rPr lang="en-ID" sz="1400" dirty="0">
                  <a:solidFill>
                    <a:schemeClr val="bg1"/>
                  </a:solidFill>
                </a:rPr>
                <a:t> (</a:t>
              </a:r>
              <a:r>
                <a:rPr lang="en-ID" sz="1400" dirty="0" err="1">
                  <a:solidFill>
                    <a:schemeClr val="bg1"/>
                  </a:solidFill>
                </a:rPr>
                <a:t>berikut</a:t>
              </a:r>
              <a:r>
                <a:rPr lang="en-ID" sz="1400" dirty="0">
                  <a:solidFill>
                    <a:schemeClr val="bg1"/>
                  </a:solidFill>
                </a:rPr>
                <a:t> metadata)</a:t>
              </a:r>
              <a:endParaRPr lang="en-ID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3CBFB7A7-2B79-4A1E-8EF3-F0CACA0C790D}"/>
                </a:ext>
              </a:extLst>
            </p:cNvPr>
            <p:cNvSpPr/>
            <p:nvPr/>
          </p:nvSpPr>
          <p:spPr>
            <a:xfrm rot="10800000">
              <a:off x="2392492" y="5069893"/>
              <a:ext cx="314793" cy="669819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98EA0143-8210-4B00-896A-EEAB80C8B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643045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672D7CDF-4BE2-4ABB-B931-D58C100A76E6}"/>
              </a:ext>
            </a:extLst>
          </p:cNvPr>
          <p:cNvGrpSpPr/>
          <p:nvPr/>
        </p:nvGrpSpPr>
        <p:grpSpPr>
          <a:xfrm>
            <a:off x="4229782" y="950140"/>
            <a:ext cx="4869248" cy="1734855"/>
            <a:chOff x="4364692" y="950140"/>
            <a:chExt cx="4869248" cy="173485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C026B8-1F51-44D4-A307-FD4A50767DE8}"/>
                </a:ext>
              </a:extLst>
            </p:cNvPr>
            <p:cNvSpPr txBox="1"/>
            <p:nvPr/>
          </p:nvSpPr>
          <p:spPr>
            <a:xfrm>
              <a:off x="4433785" y="950140"/>
              <a:ext cx="4779308" cy="5847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Tingkat </a:t>
              </a:r>
              <a:r>
                <a:rPr lang="en-US" sz="1600" b="1" dirty="0" err="1">
                  <a:solidFill>
                    <a:schemeClr val="bg1"/>
                  </a:solidFill>
                </a:rPr>
                <a:t>Kematangan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Ketersediaan</a:t>
              </a:r>
              <a:r>
                <a:rPr lang="en-US" sz="1600" b="1" dirty="0">
                  <a:solidFill>
                    <a:schemeClr val="bg1"/>
                  </a:solidFill>
                </a:rPr>
                <a:t> Data </a:t>
              </a:r>
              <a:r>
                <a:rPr lang="en-US" sz="1600" b="1" dirty="0" err="1">
                  <a:solidFill>
                    <a:schemeClr val="bg1"/>
                  </a:solidFill>
                </a:rPr>
                <a:t>untuk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Pengguna</a:t>
              </a:r>
              <a:r>
                <a:rPr lang="en-US" sz="1600" b="1" dirty="0">
                  <a:solidFill>
                    <a:schemeClr val="bg1"/>
                  </a:solidFill>
                </a:rPr>
                <a:t>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8AB74B-F553-4B6F-A3C2-12B913CE3D3C}"/>
                </a:ext>
              </a:extLst>
            </p:cNvPr>
            <p:cNvSpPr txBox="1"/>
            <p:nvPr/>
          </p:nvSpPr>
          <p:spPr>
            <a:xfrm>
              <a:off x="4364692" y="1589787"/>
              <a:ext cx="461697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1200" dirty="0"/>
                <a:t>Data yang </a:t>
              </a:r>
              <a:r>
                <a:rPr lang="en-US" sz="1200" dirty="0" err="1"/>
                <a:t>disajikan</a:t>
              </a:r>
              <a:r>
                <a:rPr lang="en-US" sz="1200" dirty="0"/>
                <a:t> </a:t>
              </a:r>
              <a:r>
                <a:rPr lang="en-US" sz="1200" dirty="0" err="1"/>
                <a:t>disertai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metadata dan </a:t>
              </a:r>
              <a:r>
                <a:rPr lang="en-US" sz="1200" dirty="0" err="1"/>
                <a:t>penjelasan</a:t>
              </a:r>
              <a:r>
                <a:rPr lang="en-US" sz="1200" dirty="0"/>
                <a:t> </a:t>
              </a:r>
              <a:r>
                <a:rPr lang="en-US" sz="1200" dirty="0" err="1"/>
                <a:t>teknis</a:t>
              </a:r>
              <a:r>
                <a:rPr lang="en-US" sz="1200" dirty="0"/>
                <a:t>. </a:t>
              </a:r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1200" dirty="0" err="1"/>
                <a:t>Statistik</a:t>
              </a:r>
              <a:r>
                <a:rPr lang="en-US" sz="1200" dirty="0"/>
                <a:t> </a:t>
              </a:r>
              <a:r>
                <a:rPr lang="en-US" sz="1200" dirty="0" err="1"/>
                <a:t>dipublikasikan</a:t>
              </a:r>
              <a:r>
                <a:rPr lang="en-US" sz="1200" dirty="0"/>
                <a:t>, </a:t>
              </a:r>
              <a:r>
                <a:rPr lang="en-US" sz="1200" dirty="0" err="1"/>
                <a:t>digunakan</a:t>
              </a:r>
              <a:r>
                <a:rPr lang="en-US" sz="1200" dirty="0"/>
                <a:t>, dan </a:t>
              </a:r>
              <a:r>
                <a:rPr lang="en-US" sz="1200" dirty="0" err="1"/>
                <a:t>disebarluaskan</a:t>
              </a:r>
              <a:r>
                <a:rPr lang="en-US" sz="1200" dirty="0"/>
                <a:t> </a:t>
              </a:r>
              <a:r>
                <a:rPr lang="en-US" sz="1200" dirty="0" err="1"/>
                <a:t>sesuai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</a:t>
              </a:r>
              <a:r>
                <a:rPr lang="en-US" sz="1200" dirty="0" err="1"/>
                <a:t>regulasi</a:t>
              </a:r>
              <a:r>
                <a:rPr lang="en-US" sz="1200" dirty="0"/>
                <a:t> yang </a:t>
              </a:r>
              <a:r>
                <a:rPr lang="en-US" sz="1200" dirty="0" err="1"/>
                <a:t>berlaku</a:t>
              </a:r>
              <a:r>
                <a:rPr lang="en-US" sz="1200" dirty="0"/>
                <a:t>.</a:t>
              </a:r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1200" dirty="0" err="1"/>
                <a:t>Terdapat</a:t>
              </a:r>
              <a:r>
                <a:rPr lang="en-US" sz="1200" dirty="0"/>
                <a:t> </a:t>
              </a:r>
              <a:r>
                <a:rPr lang="en-US" sz="1200" dirty="0" err="1"/>
                <a:t>regulasi</a:t>
              </a:r>
              <a:r>
                <a:rPr lang="en-US" sz="1200" dirty="0"/>
                <a:t> </a:t>
              </a:r>
              <a:r>
                <a:rPr lang="en-US" sz="1200" dirty="0" err="1"/>
                <a:t>untuk</a:t>
              </a:r>
              <a:r>
                <a:rPr lang="en-US" sz="1200" dirty="0"/>
                <a:t> </a:t>
              </a:r>
              <a:r>
                <a:rPr lang="en-US" sz="1200" dirty="0" err="1"/>
                <a:t>mengarsipkan</a:t>
              </a:r>
              <a:r>
                <a:rPr lang="en-US" sz="1200" dirty="0"/>
                <a:t> </a:t>
              </a:r>
              <a:r>
                <a:rPr lang="en-US" sz="1200" dirty="0" err="1"/>
                <a:t>statistik</a:t>
              </a:r>
              <a:r>
                <a:rPr lang="en-US" sz="1200" dirty="0"/>
                <a:t> yang </a:t>
              </a:r>
              <a:r>
                <a:rPr lang="en-US" sz="1200" dirty="0" err="1"/>
                <a:t>diterbitkan</a:t>
              </a:r>
              <a:r>
                <a:rPr lang="en-US" sz="1200" dirty="0"/>
                <a:t> 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E0AF3F-A17F-47A3-8310-93C0D4BB698A}"/>
                </a:ext>
              </a:extLst>
            </p:cNvPr>
            <p:cNvCxnSpPr>
              <a:cxnSpLocks/>
            </p:cNvCxnSpPr>
            <p:nvPr/>
          </p:nvCxnSpPr>
          <p:spPr>
            <a:xfrm>
              <a:off x="4454632" y="2684995"/>
              <a:ext cx="4779308" cy="0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13</a:t>
            </a:fld>
            <a:endParaRPr lang="id-ID" dirty="0">
              <a:solidFill>
                <a:prstClr val="black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B7D67D-937D-4BD4-83A1-65E619305629}"/>
              </a:ext>
            </a:extLst>
          </p:cNvPr>
          <p:cNvGrpSpPr/>
          <p:nvPr/>
        </p:nvGrpSpPr>
        <p:grpSpPr>
          <a:xfrm>
            <a:off x="4229782" y="2800270"/>
            <a:ext cx="4893371" cy="2084757"/>
            <a:chOff x="4340569" y="950140"/>
            <a:chExt cx="4893371" cy="208475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DAF6B6-B1B1-4BA8-91DE-C2E1C2F4944C}"/>
                </a:ext>
              </a:extLst>
            </p:cNvPr>
            <p:cNvSpPr txBox="1"/>
            <p:nvPr/>
          </p:nvSpPr>
          <p:spPr>
            <a:xfrm>
              <a:off x="4433785" y="950140"/>
              <a:ext cx="4779308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Tingkat </a:t>
              </a:r>
              <a:r>
                <a:rPr lang="en-US" sz="1600" b="1" dirty="0" err="1">
                  <a:solidFill>
                    <a:schemeClr val="bg1"/>
                  </a:solidFill>
                </a:rPr>
                <a:t>Kematangan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Akses</a:t>
              </a:r>
              <a:r>
                <a:rPr lang="en-US" sz="1600" b="1" dirty="0">
                  <a:solidFill>
                    <a:schemeClr val="bg1"/>
                  </a:solidFill>
                </a:rPr>
                <a:t> Media </a:t>
              </a:r>
              <a:r>
                <a:rPr lang="en-US" sz="1600" b="1" dirty="0" err="1">
                  <a:solidFill>
                    <a:schemeClr val="bg1"/>
                  </a:solidFill>
                </a:rPr>
                <a:t>Penyebarluasan</a:t>
              </a:r>
              <a:r>
                <a:rPr lang="en-US" sz="1600" b="1" dirty="0">
                  <a:solidFill>
                    <a:schemeClr val="bg1"/>
                  </a:solidFill>
                </a:rPr>
                <a:t> Data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9C8CAF-2150-4ECA-8C6A-EFC611185086}"/>
                </a:ext>
              </a:extLst>
            </p:cNvPr>
            <p:cNvSpPr txBox="1"/>
            <p:nvPr/>
          </p:nvSpPr>
          <p:spPr>
            <a:xfrm>
              <a:off x="4340569" y="1465237"/>
              <a:ext cx="461697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nn-NO" sz="1200" dirty="0"/>
                <a:t>Katalog publikasi dan layanan lainnya tersedia untuk pengguna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nn-NO" sz="1200" dirty="0"/>
                <a:t>Statistik disebarluaskan dengan berbagai cara/kanal yang sesuai untuk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nn-NO" sz="1200" dirty="0"/>
                <a:t>semua pengguna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nn-NO" sz="1200" dirty="0"/>
                <a:t>Terdapat regulasi terkait penyerbarluasan data 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nn-NO" sz="1200" dirty="0"/>
                <a:t>Tersedia unit pelayanan untuk memberikan bantuan kepada pengguna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nn-NO" sz="1200" dirty="0"/>
                <a:t>dalam mengakses dan menginterpretasikan data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3428921-63F1-4C8D-B9AC-B438AC2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4454632" y="3019752"/>
              <a:ext cx="4779308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1B20E6-B0DC-4D83-94B7-C77B453CA3FE}"/>
              </a:ext>
            </a:extLst>
          </p:cNvPr>
          <p:cNvGrpSpPr/>
          <p:nvPr/>
        </p:nvGrpSpPr>
        <p:grpSpPr>
          <a:xfrm>
            <a:off x="4229782" y="4963870"/>
            <a:ext cx="4872524" cy="1419399"/>
            <a:chOff x="4340569" y="950140"/>
            <a:chExt cx="4872524" cy="14193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1BFD2A-24EF-41DF-A719-4FF9BCE82C38}"/>
                </a:ext>
              </a:extLst>
            </p:cNvPr>
            <p:cNvSpPr txBox="1"/>
            <p:nvPr/>
          </p:nvSpPr>
          <p:spPr>
            <a:xfrm>
              <a:off x="4433785" y="950140"/>
              <a:ext cx="4779308" cy="338554"/>
            </a:xfrm>
            <a:prstGeom prst="rect">
              <a:avLst/>
            </a:prstGeom>
            <a:solidFill>
              <a:srgbClr val="8FAC2C"/>
            </a:solidFill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Tingkat </a:t>
              </a:r>
              <a:r>
                <a:rPr lang="en-US" sz="1600" b="1" dirty="0" err="1">
                  <a:solidFill>
                    <a:schemeClr val="bg1"/>
                  </a:solidFill>
                </a:rPr>
                <a:t>Kematangan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Penyediaan</a:t>
              </a:r>
              <a:r>
                <a:rPr lang="en-US" sz="1600" b="1" dirty="0">
                  <a:solidFill>
                    <a:schemeClr val="bg1"/>
                  </a:solidFill>
                </a:rPr>
                <a:t> Format Data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B5D712-4D1A-4EFE-834A-EEDDB5238C14}"/>
                </a:ext>
              </a:extLst>
            </p:cNvPr>
            <p:cNvSpPr txBox="1"/>
            <p:nvPr/>
          </p:nvSpPr>
          <p:spPr>
            <a:xfrm>
              <a:off x="4340569" y="1352513"/>
              <a:ext cx="461697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1200" dirty="0" err="1"/>
                <a:t>Tersedia</a:t>
              </a:r>
              <a:r>
                <a:rPr lang="en-US" sz="1200" dirty="0"/>
                <a:t> </a:t>
              </a:r>
              <a:r>
                <a:rPr lang="en-US" sz="1200" dirty="0" err="1"/>
                <a:t>panduan</a:t>
              </a:r>
              <a:r>
                <a:rPr lang="en-US" sz="1200" dirty="0"/>
                <a:t> </a:t>
              </a:r>
              <a:r>
                <a:rPr lang="en-US" sz="1200" dirty="0" err="1"/>
                <a:t>dalam</a:t>
              </a:r>
              <a:r>
                <a:rPr lang="en-US" sz="1200" dirty="0"/>
                <a:t> </a:t>
              </a:r>
              <a:r>
                <a:rPr lang="en-US" sz="1200" dirty="0" err="1"/>
                <a:t>mempublikasikan</a:t>
              </a:r>
              <a:r>
                <a:rPr lang="en-US" sz="1200" dirty="0"/>
                <a:t> output </a:t>
              </a:r>
              <a:r>
                <a:rPr lang="en-US" sz="1200" dirty="0" err="1"/>
                <a:t>statistik</a:t>
              </a:r>
              <a:r>
                <a:rPr lang="en-US" sz="1200" dirty="0"/>
                <a:t> yang </a:t>
              </a:r>
              <a:r>
                <a:rPr lang="en-US" sz="1200" dirty="0" err="1"/>
                <a:t>dihasilkan</a:t>
              </a:r>
              <a:r>
                <a:rPr lang="en-US" sz="1200" dirty="0"/>
                <a:t>, </a:t>
              </a:r>
              <a:r>
                <a:rPr lang="en-US" sz="1200" dirty="0" err="1"/>
                <a:t>seperti</a:t>
              </a:r>
              <a:r>
                <a:rPr lang="en-US" sz="1200" dirty="0"/>
                <a:t> tata </a:t>
              </a:r>
              <a:r>
                <a:rPr lang="en-US" sz="1200" dirty="0" err="1"/>
                <a:t>letak</a:t>
              </a:r>
              <a:r>
                <a:rPr lang="en-US" sz="1200" dirty="0"/>
                <a:t> dan </a:t>
              </a:r>
              <a:r>
                <a:rPr lang="en-US" sz="1200" dirty="0" err="1"/>
                <a:t>kejelasan</a:t>
              </a:r>
              <a:r>
                <a:rPr lang="en-US" sz="1200" dirty="0"/>
                <a:t> </a:t>
              </a:r>
              <a:r>
                <a:rPr lang="en-US" sz="1200" dirty="0" err="1"/>
                <a:t>teks</a:t>
              </a:r>
              <a:r>
                <a:rPr lang="en-US" sz="1200" dirty="0"/>
                <a:t>, </a:t>
              </a:r>
              <a:r>
                <a:rPr lang="en-US" sz="1200" dirty="0" err="1"/>
                <a:t>tabel</a:t>
              </a:r>
              <a:r>
                <a:rPr lang="en-US" sz="1200" dirty="0"/>
                <a:t>, dan </a:t>
              </a:r>
              <a:r>
                <a:rPr lang="en-US" sz="1200" dirty="0" err="1"/>
                <a:t>grafik</a:t>
              </a:r>
              <a:endParaRPr lang="en-US" sz="1200" dirty="0"/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1200" dirty="0" err="1"/>
                <a:t>Pengguna</a:t>
              </a:r>
              <a:r>
                <a:rPr lang="en-US" sz="1200" dirty="0"/>
                <a:t> </a:t>
              </a:r>
              <a:r>
                <a:rPr lang="en-US" sz="1200" dirty="0" err="1"/>
                <a:t>dapat</a:t>
              </a:r>
              <a:r>
                <a:rPr lang="en-US" sz="1200" dirty="0"/>
                <a:t> </a:t>
              </a:r>
              <a:r>
                <a:rPr lang="en-US" sz="1200" dirty="0" err="1"/>
                <a:t>mengakses</a:t>
              </a:r>
              <a:r>
                <a:rPr lang="en-US" sz="1200" dirty="0"/>
                <a:t> data </a:t>
              </a:r>
              <a:r>
                <a:rPr lang="en-US" sz="1200" dirty="0" err="1"/>
                <a:t>dalam</a:t>
              </a:r>
              <a:r>
                <a:rPr lang="en-US" sz="1200" dirty="0"/>
                <a:t> </a:t>
              </a:r>
              <a:r>
                <a:rPr lang="en-US" sz="1200" dirty="0" err="1"/>
                <a:t>berbagai</a:t>
              </a:r>
              <a:r>
                <a:rPr lang="en-US" sz="1200" dirty="0"/>
                <a:t> format </a:t>
              </a:r>
              <a:r>
                <a:rPr lang="en-US" sz="1200" dirty="0" err="1"/>
                <a:t>sesuai</a:t>
              </a:r>
              <a:r>
                <a:rPr lang="en-US" sz="1200" dirty="0"/>
                <a:t> </a:t>
              </a:r>
              <a:r>
                <a:rPr lang="en-US" sz="1200" dirty="0" err="1"/>
                <a:t>kebutuhan</a:t>
              </a:r>
              <a:r>
                <a:rPr lang="en-US" sz="1200" dirty="0"/>
                <a:t> yang </a:t>
              </a:r>
              <a:r>
                <a:rPr lang="en-US" sz="1200" dirty="0" err="1"/>
                <a:t>sudah</a:t>
              </a:r>
              <a:r>
                <a:rPr lang="en-US" sz="1200" dirty="0"/>
                <a:t> </a:t>
              </a:r>
              <a:r>
                <a:rPr lang="en-US" sz="1200" dirty="0" err="1"/>
                <a:t>disepakati</a:t>
              </a:r>
              <a:r>
                <a:rPr lang="en-US" sz="1200" dirty="0"/>
                <a:t>, </a:t>
              </a:r>
              <a:r>
                <a:rPr lang="en-US" sz="1200" dirty="0" err="1"/>
                <a:t>misalnya</a:t>
              </a:r>
              <a:r>
                <a:rPr lang="en-US" sz="1200" dirty="0"/>
                <a:t> xlsx, csv, html, </a:t>
              </a:r>
              <a:r>
                <a:rPr lang="en-US" sz="1200" dirty="0" err="1"/>
                <a:t>dsb</a:t>
              </a:r>
              <a:endParaRPr lang="en-US" sz="1200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9ABB62-6E69-476B-8445-ACF1F7194263}"/>
                </a:ext>
              </a:extLst>
            </p:cNvPr>
            <p:cNvCxnSpPr>
              <a:cxnSpLocks/>
            </p:cNvCxnSpPr>
            <p:nvPr/>
          </p:nvCxnSpPr>
          <p:spPr>
            <a:xfrm>
              <a:off x="4409662" y="2369539"/>
              <a:ext cx="4779308" cy="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5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BBEEA7E-0C8D-454B-9F51-A806CD418623}"/>
              </a:ext>
            </a:extLst>
          </p:cNvPr>
          <p:cNvSpPr txBox="1">
            <a:spLocks/>
          </p:cNvSpPr>
          <p:nvPr/>
        </p:nvSpPr>
        <p:spPr>
          <a:xfrm>
            <a:off x="7010400" y="65426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14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14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3600" b="1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ASPEK KETERBANDINGAN DAN KONSISTENSI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350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LIMA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57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latin typeface="Franklin Gothic Book" panose="020B0503020102020204" pitchFamily="34" charset="0"/>
              </a:rPr>
              <a:t>INDIKATOR KEMATANGAN PENJAMINAN KUALITAS DATA</a:t>
            </a:r>
            <a:br>
              <a:rPr lang="en-US" sz="2400" b="1" dirty="0">
                <a:latin typeface="Franklin Gothic Book" panose="020B0503020102020204" pitchFamily="34" charset="0"/>
              </a:rPr>
            </a:br>
            <a:r>
              <a:rPr lang="en-US" sz="2400" b="1" dirty="0">
                <a:latin typeface="Franklin Gothic Book" panose="020B0503020102020204" pitchFamily="34" charset="0"/>
              </a:rPr>
              <a:t>(</a:t>
            </a:r>
            <a:r>
              <a:rPr lang="en-US" sz="2400" b="1" i="1" dirty="0">
                <a:latin typeface="Franklin Gothic Book" panose="020B0503020102020204" pitchFamily="34" charset="0"/>
              </a:rPr>
              <a:t>ASPEK KETERBANDINGAN DAN KONSISTENSI</a:t>
            </a:r>
            <a:r>
              <a:rPr lang="en-US" sz="2400" b="1" dirty="0">
                <a:latin typeface="Franklin Gothic Book" panose="020B0503020102020204" pitchFamily="34" charset="0"/>
              </a:rPr>
              <a:t>)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207351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5296"/>
              </p:ext>
            </p:extLst>
          </p:nvPr>
        </p:nvGraphicFramePr>
        <p:xfrm>
          <a:off x="1030058" y="1198605"/>
          <a:ext cx="7254961" cy="5163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D83AAEE-2D88-4ED0-B399-2542D546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15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52725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EC79AF5-D00F-41A5-81D5-0D549F5E2253}"/>
              </a:ext>
            </a:extLst>
          </p:cNvPr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16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16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5400" b="1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CONTOH BUKTI DUKUNG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527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ENAM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94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RELEVANSI DATA TERHADAP PENGGUNA</a:t>
            </a:r>
            <a:br>
              <a:rPr lang="en-ID" sz="2400" dirty="0"/>
            </a:b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42449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3DB5C-6316-4CF4-AA0C-E51EA4E81777}"/>
              </a:ext>
            </a:extLst>
          </p:cNvPr>
          <p:cNvSpPr txBox="1"/>
          <p:nvPr/>
        </p:nvSpPr>
        <p:spPr>
          <a:xfrm>
            <a:off x="151307" y="2753284"/>
            <a:ext cx="4420693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800" dirty="0" err="1"/>
              <a:t>Laporan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yang </a:t>
            </a:r>
            <a:r>
              <a:rPr lang="en-US" sz="1800" dirty="0" err="1"/>
              <a:t>memuat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keselarasan</a:t>
            </a:r>
            <a:r>
              <a:rPr lang="en-US" sz="1800" dirty="0"/>
              <a:t> data yang </a:t>
            </a:r>
            <a:r>
              <a:rPr lang="en-US" sz="1800" dirty="0" err="1"/>
              <a:t>dibutuhkan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data yang </a:t>
            </a:r>
            <a:r>
              <a:rPr lang="en-US" sz="1800" dirty="0" err="1"/>
              <a:t>dihasilkan</a:t>
            </a:r>
            <a:r>
              <a:rPr lang="en-US" sz="1800" dirty="0"/>
              <a:t> oleh </a:t>
            </a:r>
            <a:r>
              <a:rPr lang="en-US" sz="1800" dirty="0" err="1"/>
              <a:t>seluruh</a:t>
            </a:r>
            <a:r>
              <a:rPr lang="en-US" sz="1800" dirty="0"/>
              <a:t> unit </a:t>
            </a:r>
            <a:r>
              <a:rPr lang="en-US" sz="1800" dirty="0" err="1"/>
              <a:t>kerja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instansi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(</a:t>
            </a:r>
            <a:r>
              <a:rPr lang="en-US" sz="1800" dirty="0" err="1"/>
              <a:t>misalnya</a:t>
            </a:r>
            <a:r>
              <a:rPr lang="en-US" sz="1800" dirty="0"/>
              <a:t> KAK/TOR 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acuan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</a:p>
        </p:txBody>
      </p:sp>
      <p:pic>
        <p:nvPicPr>
          <p:cNvPr id="18" name="Google Shape;469;p8">
            <a:extLst>
              <a:ext uri="{FF2B5EF4-FFF2-40B4-BE49-F238E27FC236}">
                <a16:creationId xmlns:a16="http://schemas.microsoft.com/office/drawing/2014/main" id="{C055205B-D359-4DA5-A91A-E48FCB2ADC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75972" y="1361559"/>
            <a:ext cx="3997355" cy="4347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03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IDENTIFIKASI KEBUTUHAN DATA</a:t>
            </a:r>
            <a:br>
              <a:rPr lang="en-ID" sz="2400" dirty="0"/>
            </a:b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18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21376-D09C-431B-BAE8-C126872DDAA7}"/>
              </a:ext>
            </a:extLst>
          </p:cNvPr>
          <p:cNvSpPr txBox="1"/>
          <p:nvPr/>
        </p:nvSpPr>
        <p:spPr>
          <a:xfrm>
            <a:off x="133951" y="1462601"/>
            <a:ext cx="4677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data </a:t>
            </a:r>
            <a:r>
              <a:rPr lang="en-US" sz="1600" dirty="0" err="1"/>
              <a:t>menghasilkan</a:t>
            </a:r>
            <a:r>
              <a:rPr lang="en-US" sz="1600" dirty="0"/>
              <a:t> daftar </a:t>
            </a:r>
            <a:r>
              <a:rPr lang="en-US" sz="1600" dirty="0" err="1"/>
              <a:t>kebutuhan</a:t>
            </a:r>
            <a:r>
              <a:rPr lang="en-US" sz="1600" dirty="0"/>
              <a:t> data</a:t>
            </a:r>
          </a:p>
        </p:txBody>
      </p:sp>
      <p:grpSp>
        <p:nvGrpSpPr>
          <p:cNvPr id="20" name="Google Shape;495;p10">
            <a:extLst>
              <a:ext uri="{FF2B5EF4-FFF2-40B4-BE49-F238E27FC236}">
                <a16:creationId xmlns:a16="http://schemas.microsoft.com/office/drawing/2014/main" id="{C8FFC547-3BD8-41E2-B02B-3BE982F6A375}"/>
              </a:ext>
            </a:extLst>
          </p:cNvPr>
          <p:cNvGrpSpPr/>
          <p:nvPr/>
        </p:nvGrpSpPr>
        <p:grpSpPr>
          <a:xfrm>
            <a:off x="184027" y="2144584"/>
            <a:ext cx="4265917" cy="3037016"/>
            <a:chOff x="502611" y="1896222"/>
            <a:chExt cx="8037048" cy="7421140"/>
          </a:xfrm>
        </p:grpSpPr>
        <p:pic>
          <p:nvPicPr>
            <p:cNvPr id="27" name="Google Shape;496;p10">
              <a:extLst>
                <a:ext uri="{FF2B5EF4-FFF2-40B4-BE49-F238E27FC236}">
                  <a16:creationId xmlns:a16="http://schemas.microsoft.com/office/drawing/2014/main" id="{C131601A-BEA0-4DA0-A715-0224834C72B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22664" y="1896222"/>
              <a:ext cx="7828607" cy="5209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497;p10">
              <a:extLst>
                <a:ext uri="{FF2B5EF4-FFF2-40B4-BE49-F238E27FC236}">
                  <a16:creationId xmlns:a16="http://schemas.microsoft.com/office/drawing/2014/main" id="{0702F65D-1533-4F7E-8D60-CC59E60591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2611" y="4370739"/>
              <a:ext cx="8037048" cy="49466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Google Shape;499;p10">
            <a:extLst>
              <a:ext uri="{FF2B5EF4-FFF2-40B4-BE49-F238E27FC236}">
                <a16:creationId xmlns:a16="http://schemas.microsoft.com/office/drawing/2014/main" id="{60713760-486B-4C54-9C57-E16C3880272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887" y="2137246"/>
            <a:ext cx="3724056" cy="349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91EAEB-5AE7-43B9-A32B-742A52357732}"/>
              </a:ext>
            </a:extLst>
          </p:cNvPr>
          <p:cNvSpPr txBox="1"/>
          <p:nvPr/>
        </p:nvSpPr>
        <p:spPr>
          <a:xfrm>
            <a:off x="4828040" y="1339750"/>
            <a:ext cx="3925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SOP </a:t>
            </a:r>
            <a:r>
              <a:rPr lang="en-US" sz="1200" dirty="0" err="1"/>
              <a:t>penyusunan</a:t>
            </a:r>
            <a:r>
              <a:rPr lang="en-US" sz="1200" dirty="0"/>
              <a:t> daftar data </a:t>
            </a:r>
            <a:r>
              <a:rPr lang="en-US" sz="1200" dirty="0" err="1"/>
              <a:t>daerah</a:t>
            </a:r>
            <a:r>
              <a:rPr lang="en-US" sz="1200" dirty="0"/>
              <a:t> </a:t>
            </a:r>
            <a:r>
              <a:rPr lang="en-US" sz="1200" dirty="0" err="1"/>
              <a:t>berlaku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seluruh</a:t>
            </a:r>
            <a:r>
              <a:rPr lang="en-US" sz="1200" dirty="0"/>
              <a:t> </a:t>
            </a:r>
            <a:r>
              <a:rPr lang="en-US" sz="1200" dirty="0" err="1"/>
              <a:t>produsen</a:t>
            </a:r>
            <a:r>
              <a:rPr lang="en-US" sz="1200" dirty="0"/>
              <a:t> data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78901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AKURASI DATA</a:t>
            </a:r>
            <a:br>
              <a:rPr lang="en-ID" sz="2400" dirty="0"/>
            </a:b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21376-D09C-431B-BAE8-C126872DDAA7}"/>
              </a:ext>
            </a:extLst>
          </p:cNvPr>
          <p:cNvSpPr txBox="1"/>
          <p:nvPr/>
        </p:nvSpPr>
        <p:spPr>
          <a:xfrm>
            <a:off x="133951" y="1523561"/>
            <a:ext cx="4677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Validasi</a:t>
            </a:r>
            <a:r>
              <a:rPr lang="en-US" sz="1200" dirty="0"/>
              <a:t> Data</a:t>
            </a:r>
          </a:p>
        </p:txBody>
      </p:sp>
      <p:grpSp>
        <p:nvGrpSpPr>
          <p:cNvPr id="33" name="Google Shape;525;p12">
            <a:extLst>
              <a:ext uri="{FF2B5EF4-FFF2-40B4-BE49-F238E27FC236}">
                <a16:creationId xmlns:a16="http://schemas.microsoft.com/office/drawing/2014/main" id="{4515C319-F6BA-4A9C-B883-D223B15D22AF}"/>
              </a:ext>
            </a:extLst>
          </p:cNvPr>
          <p:cNvGrpSpPr/>
          <p:nvPr/>
        </p:nvGrpSpPr>
        <p:grpSpPr>
          <a:xfrm>
            <a:off x="4955306" y="1879793"/>
            <a:ext cx="3970027" cy="4317684"/>
            <a:chOff x="8955370" y="2152206"/>
            <a:chExt cx="9087753" cy="7725562"/>
          </a:xfrm>
        </p:grpSpPr>
        <p:pic>
          <p:nvPicPr>
            <p:cNvPr id="34" name="Google Shape;526;p12">
              <a:extLst>
                <a:ext uri="{FF2B5EF4-FFF2-40B4-BE49-F238E27FC236}">
                  <a16:creationId xmlns:a16="http://schemas.microsoft.com/office/drawing/2014/main" id="{C3034722-1CBA-4FA6-8A04-810BE48E1D9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55370" y="2152206"/>
              <a:ext cx="3234914" cy="5025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527;p12">
              <a:extLst>
                <a:ext uri="{FF2B5EF4-FFF2-40B4-BE49-F238E27FC236}">
                  <a16:creationId xmlns:a16="http://schemas.microsoft.com/office/drawing/2014/main" id="{7A228812-379B-42A6-8F12-46F277877A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662" r="8839" b="35883"/>
            <a:stretch/>
          </p:blipFill>
          <p:spPr>
            <a:xfrm>
              <a:off x="9777952" y="5436075"/>
              <a:ext cx="5105400" cy="44416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528;p12">
              <a:extLst>
                <a:ext uri="{FF2B5EF4-FFF2-40B4-BE49-F238E27FC236}">
                  <a16:creationId xmlns:a16="http://schemas.microsoft.com/office/drawing/2014/main" id="{31883D77-3C0B-4E3F-9A1C-EB959C9DAE8B}"/>
                </a:ext>
              </a:extLst>
            </p:cNvPr>
            <p:cNvSpPr/>
            <p:nvPr/>
          </p:nvSpPr>
          <p:spPr>
            <a:xfrm>
              <a:off x="9789984" y="8992252"/>
              <a:ext cx="4800600" cy="17371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" name="Google Shape;529;p12">
              <a:extLst>
                <a:ext uri="{FF2B5EF4-FFF2-40B4-BE49-F238E27FC236}">
                  <a16:creationId xmlns:a16="http://schemas.microsoft.com/office/drawing/2014/main" id="{C490D6EB-14A5-4690-8CD0-D73791847BF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333" r="5492"/>
            <a:stretch/>
          </p:blipFill>
          <p:spPr>
            <a:xfrm>
              <a:off x="12019687" y="3420149"/>
              <a:ext cx="6023436" cy="58286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530;p12">
            <a:extLst>
              <a:ext uri="{FF2B5EF4-FFF2-40B4-BE49-F238E27FC236}">
                <a16:creationId xmlns:a16="http://schemas.microsoft.com/office/drawing/2014/main" id="{3702D8E7-14DB-4ADB-A73D-65FBE48372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668" y="2201718"/>
            <a:ext cx="4143268" cy="2979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22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A3AE2E99-8042-4F7B-80C4-5F00D9673FDC}"/>
              </a:ext>
            </a:extLst>
          </p:cNvPr>
          <p:cNvSpPr txBox="1">
            <a:spLocks/>
          </p:cNvSpPr>
          <p:nvPr/>
        </p:nvSpPr>
        <p:spPr>
          <a:xfrm>
            <a:off x="6999023" y="654422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</a:t>
            </a:fld>
            <a:endParaRPr lang="id-ID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8A956343-E35C-4198-B49D-D704CBE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91" y="113104"/>
            <a:ext cx="7920880" cy="566738"/>
          </a:xfrm>
        </p:spPr>
        <p:txBody>
          <a:bodyPr>
            <a:noAutofit/>
          </a:bodyPr>
          <a:lstStyle/>
          <a:p>
            <a:r>
              <a:rPr lang="en-US" sz="2000" b="0" i="1" dirty="0">
                <a:latin typeface="Franklin Gothic Medium Cond" pitchFamily="34" charset="0"/>
              </a:rPr>
              <a:t>BADAN PUSAT STATISTIK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9B6132F-63F4-4044-8056-3B9417528539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F24EBB1-E37A-4F84-B2AE-2D27C750E7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613569"/>
              </p:ext>
            </p:extLst>
          </p:nvPr>
        </p:nvGraphicFramePr>
        <p:xfrm>
          <a:off x="432289" y="963827"/>
          <a:ext cx="8357782" cy="543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" name="Slide Number Placeholder 1">
            <a:extLst>
              <a:ext uri="{FF2B5EF4-FFF2-40B4-BE49-F238E27FC236}">
                <a16:creationId xmlns:a16="http://schemas.microsoft.com/office/drawing/2014/main" id="{10D2A8B3-35B6-47B8-B9A8-E34C4D7AEE2B}"/>
              </a:ext>
            </a:extLst>
          </p:cNvPr>
          <p:cNvSpPr txBox="1">
            <a:spLocks/>
          </p:cNvSpPr>
          <p:nvPr/>
        </p:nvSpPr>
        <p:spPr>
          <a:xfrm>
            <a:off x="7028840" y="657565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7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AKTUALITAS</a:t>
            </a:r>
            <a:br>
              <a:rPr lang="en-ID" sz="2400" dirty="0"/>
            </a:b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20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21376-D09C-431B-BAE8-C126872DDAA7}"/>
              </a:ext>
            </a:extLst>
          </p:cNvPr>
          <p:cNvSpPr txBox="1"/>
          <p:nvPr/>
        </p:nvSpPr>
        <p:spPr>
          <a:xfrm>
            <a:off x="133951" y="1523561"/>
            <a:ext cx="4677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Data dan </a:t>
            </a:r>
            <a:r>
              <a:rPr lang="en-US" sz="1200" dirty="0" err="1"/>
              <a:t>informasi</a:t>
            </a:r>
            <a:r>
              <a:rPr lang="en-US" sz="1200" dirty="0"/>
              <a:t> yang </a:t>
            </a:r>
            <a:r>
              <a:rPr lang="en-US" sz="1200" dirty="0" err="1"/>
              <a:t>disajikan</a:t>
            </a:r>
            <a:r>
              <a:rPr lang="en-US" sz="1200" dirty="0"/>
              <a:t> </a:t>
            </a:r>
            <a:r>
              <a:rPr lang="en-US" sz="1200" dirty="0" err="1"/>
              <a:t>menyertakan</a:t>
            </a:r>
            <a:r>
              <a:rPr lang="en-US" sz="1200" dirty="0"/>
              <a:t> metadata yang </a:t>
            </a:r>
            <a:r>
              <a:rPr lang="en-US" sz="1200" dirty="0" err="1"/>
              <a:t>menjelaskan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</a:t>
            </a:r>
            <a:r>
              <a:rPr lang="en-US" sz="1200" dirty="0" err="1"/>
              <a:t>periode</a:t>
            </a:r>
            <a:r>
              <a:rPr lang="en-US" sz="1200" dirty="0"/>
              <a:t> </a:t>
            </a:r>
            <a:r>
              <a:rPr lang="en-US" sz="1200" dirty="0" err="1"/>
              <a:t>pendataan</a:t>
            </a:r>
            <a:r>
              <a:rPr lang="en-US" sz="1200" dirty="0"/>
              <a:t> dan </a:t>
            </a:r>
            <a:r>
              <a:rPr lang="en-US" sz="1200" dirty="0" err="1"/>
              <a:t>pengolahannya</a:t>
            </a:r>
            <a:endParaRPr lang="en-US"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8CE085-1F15-42A3-8D02-B15D70C61AE4}"/>
              </a:ext>
            </a:extLst>
          </p:cNvPr>
          <p:cNvGrpSpPr/>
          <p:nvPr/>
        </p:nvGrpSpPr>
        <p:grpSpPr>
          <a:xfrm>
            <a:off x="218667" y="2188851"/>
            <a:ext cx="4405695" cy="2881205"/>
            <a:chOff x="218667" y="2197068"/>
            <a:chExt cx="5172975" cy="3582812"/>
          </a:xfrm>
        </p:grpSpPr>
        <p:pic>
          <p:nvPicPr>
            <p:cNvPr id="27" name="Google Shape;561;p14">
              <a:extLst>
                <a:ext uri="{FF2B5EF4-FFF2-40B4-BE49-F238E27FC236}">
                  <a16:creationId xmlns:a16="http://schemas.microsoft.com/office/drawing/2014/main" id="{63D958CE-4525-4A51-9B93-1C12EEBB1FB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8667" y="2485200"/>
              <a:ext cx="2719203" cy="304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562;p14">
              <a:extLst>
                <a:ext uri="{FF2B5EF4-FFF2-40B4-BE49-F238E27FC236}">
                  <a16:creationId xmlns:a16="http://schemas.microsoft.com/office/drawing/2014/main" id="{681C701E-0FD7-432E-9DBE-DFE47C5C392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53100" y="2197068"/>
              <a:ext cx="2059346" cy="2837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563;p14">
              <a:extLst>
                <a:ext uri="{FF2B5EF4-FFF2-40B4-BE49-F238E27FC236}">
                  <a16:creationId xmlns:a16="http://schemas.microsoft.com/office/drawing/2014/main" id="{50109C4B-D324-41B5-BF48-E33B8E735ED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53100" y="4007750"/>
              <a:ext cx="2538542" cy="17721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5A7124F-F9D0-483B-9549-57D638713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33" y="1801416"/>
            <a:ext cx="3932474" cy="428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KETEPATAN WAKTU </a:t>
            </a:r>
            <a:br>
              <a:rPr lang="en-ID" sz="2400" dirty="0"/>
            </a:b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21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21376-D09C-431B-BAE8-C126872DDAA7}"/>
              </a:ext>
            </a:extLst>
          </p:cNvPr>
          <p:cNvSpPr txBox="1"/>
          <p:nvPr/>
        </p:nvSpPr>
        <p:spPr>
          <a:xfrm>
            <a:off x="133951" y="1523561"/>
            <a:ext cx="4677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Senarai</a:t>
            </a:r>
            <a:r>
              <a:rPr lang="en-US" sz="1200" dirty="0"/>
              <a:t> </a:t>
            </a:r>
            <a:r>
              <a:rPr lang="en-US" sz="1200" dirty="0" err="1"/>
              <a:t>Rencana</a:t>
            </a:r>
            <a:r>
              <a:rPr lang="en-US" sz="1200" dirty="0"/>
              <a:t> </a:t>
            </a:r>
            <a:r>
              <a:rPr lang="en-US" sz="1200" dirty="0" err="1"/>
              <a:t>Terbit</a:t>
            </a:r>
            <a:r>
              <a:rPr lang="en-US" sz="1200" dirty="0"/>
              <a:t> (</a:t>
            </a:r>
            <a:r>
              <a:rPr lang="en-US" sz="1200" i="1" dirty="0"/>
              <a:t>Advanced Release </a:t>
            </a:r>
            <a:r>
              <a:rPr lang="en-US" sz="1200" i="1" dirty="0" err="1"/>
              <a:t>Calender</a:t>
            </a:r>
            <a:r>
              <a:rPr lang="en-US" sz="1200" i="1" dirty="0"/>
              <a:t>/ARC</a:t>
            </a:r>
            <a:r>
              <a:rPr lang="en-US" sz="1200" dirty="0"/>
              <a:t>)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sejenisnya</a:t>
            </a:r>
            <a:endParaRPr lang="en-US" sz="1200" dirty="0"/>
          </a:p>
        </p:txBody>
      </p:sp>
      <p:grpSp>
        <p:nvGrpSpPr>
          <p:cNvPr id="33" name="Google Shape;612;p17">
            <a:extLst>
              <a:ext uri="{FF2B5EF4-FFF2-40B4-BE49-F238E27FC236}">
                <a16:creationId xmlns:a16="http://schemas.microsoft.com/office/drawing/2014/main" id="{4B48E907-7F72-469F-8C26-26D17C165CC0}"/>
              </a:ext>
            </a:extLst>
          </p:cNvPr>
          <p:cNvGrpSpPr/>
          <p:nvPr/>
        </p:nvGrpSpPr>
        <p:grpSpPr>
          <a:xfrm>
            <a:off x="274813" y="2158525"/>
            <a:ext cx="4055881" cy="2932105"/>
            <a:chOff x="304801" y="1423756"/>
            <a:chExt cx="9647556" cy="8284055"/>
          </a:xfrm>
        </p:grpSpPr>
        <p:pic>
          <p:nvPicPr>
            <p:cNvPr id="34" name="Google Shape;613;p17">
              <a:extLst>
                <a:ext uri="{FF2B5EF4-FFF2-40B4-BE49-F238E27FC236}">
                  <a16:creationId xmlns:a16="http://schemas.microsoft.com/office/drawing/2014/main" id="{D12291DD-CE83-4A18-84F9-DAB16411027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4801" y="1423756"/>
              <a:ext cx="9619482" cy="4525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14;p17">
              <a:extLst>
                <a:ext uri="{FF2B5EF4-FFF2-40B4-BE49-F238E27FC236}">
                  <a16:creationId xmlns:a16="http://schemas.microsoft.com/office/drawing/2014/main" id="{A391B3C9-15D0-4A05-8A34-009C463FD70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2875" y="5165558"/>
              <a:ext cx="9619482" cy="4542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" name="Google Shape;627;p18">
            <a:extLst>
              <a:ext uri="{FF2B5EF4-FFF2-40B4-BE49-F238E27FC236}">
                <a16:creationId xmlns:a16="http://schemas.microsoft.com/office/drawing/2014/main" id="{99AFB863-36BE-4D5E-8F25-DA7D43281795}"/>
              </a:ext>
            </a:extLst>
          </p:cNvPr>
          <p:cNvGrpSpPr/>
          <p:nvPr/>
        </p:nvGrpSpPr>
        <p:grpSpPr>
          <a:xfrm>
            <a:off x="4959946" y="1853020"/>
            <a:ext cx="4046402" cy="4233516"/>
            <a:chOff x="2362200" y="1540868"/>
            <a:chExt cx="15087600" cy="8714475"/>
          </a:xfrm>
        </p:grpSpPr>
        <p:grpSp>
          <p:nvGrpSpPr>
            <p:cNvPr id="37" name="Google Shape;628;p18">
              <a:extLst>
                <a:ext uri="{FF2B5EF4-FFF2-40B4-BE49-F238E27FC236}">
                  <a16:creationId xmlns:a16="http://schemas.microsoft.com/office/drawing/2014/main" id="{D4FC74DE-3D6F-4CED-9C0B-C29E6C33A945}"/>
                </a:ext>
              </a:extLst>
            </p:cNvPr>
            <p:cNvGrpSpPr/>
            <p:nvPr/>
          </p:nvGrpSpPr>
          <p:grpSpPr>
            <a:xfrm>
              <a:off x="2362200" y="1540868"/>
              <a:ext cx="14482318" cy="8714475"/>
              <a:chOff x="685800" y="1370993"/>
              <a:chExt cx="13792200" cy="8239396"/>
            </a:xfrm>
          </p:grpSpPr>
          <p:pic>
            <p:nvPicPr>
              <p:cNvPr id="40" name="Google Shape;629;p18">
                <a:extLst>
                  <a:ext uri="{FF2B5EF4-FFF2-40B4-BE49-F238E27FC236}">
                    <a16:creationId xmlns:a16="http://schemas.microsoft.com/office/drawing/2014/main" id="{0375D0B9-A6A3-44F7-B556-FB0CBF229D0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5800" y="1370993"/>
                <a:ext cx="5257800" cy="701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630;p18">
                <a:extLst>
                  <a:ext uri="{FF2B5EF4-FFF2-40B4-BE49-F238E27FC236}">
                    <a16:creationId xmlns:a16="http://schemas.microsoft.com/office/drawing/2014/main" id="{1D54D488-F7CC-453B-8598-6A4D936CD3CF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248400" y="5117432"/>
                <a:ext cx="8229600" cy="44929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" name="Google Shape;631;p18">
                <a:extLst>
                  <a:ext uri="{FF2B5EF4-FFF2-40B4-BE49-F238E27FC236}">
                    <a16:creationId xmlns:a16="http://schemas.microsoft.com/office/drawing/2014/main" id="{E570AB5B-10BB-4CDE-85B9-B46878F3ED60}"/>
                  </a:ext>
                </a:extLst>
              </p:cNvPr>
              <p:cNvSpPr/>
              <p:nvPr/>
            </p:nvSpPr>
            <p:spPr>
              <a:xfrm>
                <a:off x="10210800" y="6743700"/>
                <a:ext cx="2590800" cy="304800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" name="Google Shape;632;p18">
                <a:extLst>
                  <a:ext uri="{FF2B5EF4-FFF2-40B4-BE49-F238E27FC236}">
                    <a16:creationId xmlns:a16="http://schemas.microsoft.com/office/drawing/2014/main" id="{7913A1B5-CB96-495E-9654-D24EAEF525D1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85800" y="1370993"/>
                <a:ext cx="8095405" cy="34766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" name="Google Shape;633;p18">
              <a:extLst>
                <a:ext uri="{FF2B5EF4-FFF2-40B4-BE49-F238E27FC236}">
                  <a16:creationId xmlns:a16="http://schemas.microsoft.com/office/drawing/2014/main" id="{0DA1C81D-F72F-409F-8BAD-B4385A04F6E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027619" y="1540868"/>
              <a:ext cx="6422181" cy="36808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506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KETERSEDIAAN DATA UNTUK PENGGUNA </a:t>
            </a:r>
            <a:br>
              <a:rPr lang="en-ID" sz="2400" dirty="0"/>
            </a:b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22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21376-D09C-431B-BAE8-C126872DDAA7}"/>
              </a:ext>
            </a:extLst>
          </p:cNvPr>
          <p:cNvSpPr txBox="1"/>
          <p:nvPr/>
        </p:nvSpPr>
        <p:spPr>
          <a:xfrm>
            <a:off x="133951" y="1523561"/>
            <a:ext cx="4677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Katalog data dan publikasi di web BPS</a:t>
            </a:r>
            <a:endParaRPr lang="en-US" sz="1200" dirty="0"/>
          </a:p>
        </p:txBody>
      </p:sp>
      <p:pic>
        <p:nvPicPr>
          <p:cNvPr id="44" name="Google Shape;660;p20">
            <a:extLst>
              <a:ext uri="{FF2B5EF4-FFF2-40B4-BE49-F238E27FC236}">
                <a16:creationId xmlns:a16="http://schemas.microsoft.com/office/drawing/2014/main" id="{3D48BFCE-24CB-4811-BE34-FE3EAEB0C6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2432" y="2180312"/>
            <a:ext cx="4128765" cy="3001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674;p21">
            <a:extLst>
              <a:ext uri="{FF2B5EF4-FFF2-40B4-BE49-F238E27FC236}">
                <a16:creationId xmlns:a16="http://schemas.microsoft.com/office/drawing/2014/main" id="{FD446102-0E98-4E7C-9060-AD514F864FE9}"/>
              </a:ext>
            </a:extLst>
          </p:cNvPr>
          <p:cNvGrpSpPr/>
          <p:nvPr/>
        </p:nvGrpSpPr>
        <p:grpSpPr>
          <a:xfrm>
            <a:off x="4960060" y="2158040"/>
            <a:ext cx="4046288" cy="3133030"/>
            <a:chOff x="641674" y="2029480"/>
            <a:chExt cx="14958285" cy="7520709"/>
          </a:xfrm>
        </p:grpSpPr>
        <p:pic>
          <p:nvPicPr>
            <p:cNvPr id="46" name="Google Shape;675;p21">
              <a:extLst>
                <a:ext uri="{FF2B5EF4-FFF2-40B4-BE49-F238E27FC236}">
                  <a16:creationId xmlns:a16="http://schemas.microsoft.com/office/drawing/2014/main" id="{5BFE2AF0-550E-4D6D-AE5C-51E769AEA5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89339" y="5528055"/>
              <a:ext cx="8650782" cy="4022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676;p21">
              <a:extLst>
                <a:ext uri="{FF2B5EF4-FFF2-40B4-BE49-F238E27FC236}">
                  <a16:creationId xmlns:a16="http://schemas.microsoft.com/office/drawing/2014/main" id="{E651A4D5-7B02-4438-97F1-5A7D9C63316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1674" y="2029480"/>
              <a:ext cx="5520884" cy="7414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677;p21">
              <a:extLst>
                <a:ext uri="{FF2B5EF4-FFF2-40B4-BE49-F238E27FC236}">
                  <a16:creationId xmlns:a16="http://schemas.microsoft.com/office/drawing/2014/main" id="{65665A7D-BD6A-40B2-A9C1-A96D1BFF5DB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29501" y="2065365"/>
              <a:ext cx="8970458" cy="283532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5345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AKSES MEDIA PENYEBARLUASAN DATA</a:t>
            </a:r>
            <a:br>
              <a:rPr lang="en-ID" sz="2400" dirty="0"/>
            </a:b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23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21376-D09C-431B-BAE8-C126872DDAA7}"/>
              </a:ext>
            </a:extLst>
          </p:cNvPr>
          <p:cNvSpPr txBox="1"/>
          <p:nvPr/>
        </p:nvSpPr>
        <p:spPr>
          <a:xfrm>
            <a:off x="133951" y="1523561"/>
            <a:ext cx="4677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Media akses melalui web </a:t>
            </a:r>
            <a:endParaRPr lang="en-US" sz="1200" dirty="0"/>
          </a:p>
        </p:txBody>
      </p:sp>
      <p:pic>
        <p:nvPicPr>
          <p:cNvPr id="27" name="Google Shape;702;p23">
            <a:extLst>
              <a:ext uri="{FF2B5EF4-FFF2-40B4-BE49-F238E27FC236}">
                <a16:creationId xmlns:a16="http://schemas.microsoft.com/office/drawing/2014/main" id="{EF35E846-E200-427E-9B53-059D820701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960" y="2172989"/>
            <a:ext cx="4145453" cy="2905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705;p23">
            <a:extLst>
              <a:ext uri="{FF2B5EF4-FFF2-40B4-BE49-F238E27FC236}">
                <a16:creationId xmlns:a16="http://schemas.microsoft.com/office/drawing/2014/main" id="{53226EF3-21D8-4063-9A60-62F58090EC54}"/>
              </a:ext>
            </a:extLst>
          </p:cNvPr>
          <p:cNvGrpSpPr/>
          <p:nvPr/>
        </p:nvGrpSpPr>
        <p:grpSpPr>
          <a:xfrm>
            <a:off x="4907842" y="1860598"/>
            <a:ext cx="4026198" cy="3948875"/>
            <a:chOff x="9328824" y="2083020"/>
            <a:chExt cx="8959176" cy="7933885"/>
          </a:xfrm>
        </p:grpSpPr>
        <p:grpSp>
          <p:nvGrpSpPr>
            <p:cNvPr id="30" name="Google Shape;706;p23">
              <a:extLst>
                <a:ext uri="{FF2B5EF4-FFF2-40B4-BE49-F238E27FC236}">
                  <a16:creationId xmlns:a16="http://schemas.microsoft.com/office/drawing/2014/main" id="{B891CE18-F7C9-44E9-A1DD-E016EAFED7F3}"/>
                </a:ext>
              </a:extLst>
            </p:cNvPr>
            <p:cNvGrpSpPr/>
            <p:nvPr/>
          </p:nvGrpSpPr>
          <p:grpSpPr>
            <a:xfrm>
              <a:off x="9328824" y="2083020"/>
              <a:ext cx="8959176" cy="7482318"/>
              <a:chOff x="641674" y="1961778"/>
              <a:chExt cx="8959176" cy="7482318"/>
            </a:xfrm>
          </p:grpSpPr>
          <p:pic>
            <p:nvPicPr>
              <p:cNvPr id="34" name="Google Shape;707;p23">
                <a:extLst>
                  <a:ext uri="{FF2B5EF4-FFF2-40B4-BE49-F238E27FC236}">
                    <a16:creationId xmlns:a16="http://schemas.microsoft.com/office/drawing/2014/main" id="{17216531-FFD6-49D1-83C0-5C330475498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41674" y="2029480"/>
                <a:ext cx="5520884" cy="74146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708;p23">
                <a:extLst>
                  <a:ext uri="{FF2B5EF4-FFF2-40B4-BE49-F238E27FC236}">
                    <a16:creationId xmlns:a16="http://schemas.microsoft.com/office/drawing/2014/main" id="{CFE49A29-7B3A-4558-979F-65EF3A3E8291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603671" y="1961778"/>
                <a:ext cx="5997179" cy="53915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" name="Google Shape;709;p23">
              <a:extLst>
                <a:ext uri="{FF2B5EF4-FFF2-40B4-BE49-F238E27FC236}">
                  <a16:creationId xmlns:a16="http://schemas.microsoft.com/office/drawing/2014/main" id="{CDB22B4E-3529-40BD-8C90-41FF9F002B9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65961" y="8412951"/>
              <a:ext cx="7693965" cy="160395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6660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7217" y="186468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PENYEDIAAN FORMAT DATA</a:t>
            </a: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24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21376-D09C-431B-BAE8-C126872DDAA7}"/>
              </a:ext>
            </a:extLst>
          </p:cNvPr>
          <p:cNvSpPr txBox="1"/>
          <p:nvPr/>
        </p:nvSpPr>
        <p:spPr>
          <a:xfrm>
            <a:off x="133951" y="1523561"/>
            <a:ext cx="4677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Pengguna dapat mengakses data dalam berbagai format </a:t>
            </a:r>
          </a:p>
        </p:txBody>
      </p:sp>
      <p:grpSp>
        <p:nvGrpSpPr>
          <p:cNvPr id="36" name="Google Shape;735;p25">
            <a:extLst>
              <a:ext uri="{FF2B5EF4-FFF2-40B4-BE49-F238E27FC236}">
                <a16:creationId xmlns:a16="http://schemas.microsoft.com/office/drawing/2014/main" id="{26C93B89-48E4-4D13-B8AA-AA8AF432B8B4}"/>
              </a:ext>
            </a:extLst>
          </p:cNvPr>
          <p:cNvGrpSpPr/>
          <p:nvPr/>
        </p:nvGrpSpPr>
        <p:grpSpPr>
          <a:xfrm>
            <a:off x="222576" y="2148091"/>
            <a:ext cx="4227379" cy="3033509"/>
            <a:chOff x="0" y="1854631"/>
            <a:chExt cx="8458200" cy="7457064"/>
          </a:xfrm>
        </p:grpSpPr>
        <p:pic>
          <p:nvPicPr>
            <p:cNvPr id="37" name="Google Shape;736;p25">
              <a:extLst>
                <a:ext uri="{FF2B5EF4-FFF2-40B4-BE49-F238E27FC236}">
                  <a16:creationId xmlns:a16="http://schemas.microsoft.com/office/drawing/2014/main" id="{F5B9109C-83F9-4F87-AF61-9AEF275111F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854631"/>
              <a:ext cx="8286381" cy="412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737;p25">
              <a:extLst>
                <a:ext uri="{FF2B5EF4-FFF2-40B4-BE49-F238E27FC236}">
                  <a16:creationId xmlns:a16="http://schemas.microsoft.com/office/drawing/2014/main" id="{8C2699A1-C959-42E7-BECF-A4F919987B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11" y="6096507"/>
              <a:ext cx="8454189" cy="3215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738;p25">
              <a:extLst>
                <a:ext uri="{FF2B5EF4-FFF2-40B4-BE49-F238E27FC236}">
                  <a16:creationId xmlns:a16="http://schemas.microsoft.com/office/drawing/2014/main" id="{2DF24324-B547-45E5-8C92-7DC0DF7C1A53}"/>
                </a:ext>
              </a:extLst>
            </p:cNvPr>
            <p:cNvSpPr/>
            <p:nvPr/>
          </p:nvSpPr>
          <p:spPr>
            <a:xfrm>
              <a:off x="3664455" y="3882189"/>
              <a:ext cx="957470" cy="12954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39;p25">
              <a:extLst>
                <a:ext uri="{FF2B5EF4-FFF2-40B4-BE49-F238E27FC236}">
                  <a16:creationId xmlns:a16="http://schemas.microsoft.com/office/drawing/2014/main" id="{8F19746F-7E9B-4BE2-A985-7F4A0DFBBAFE}"/>
                </a:ext>
              </a:extLst>
            </p:cNvPr>
            <p:cNvSpPr/>
            <p:nvPr/>
          </p:nvSpPr>
          <p:spPr>
            <a:xfrm>
              <a:off x="4343400" y="7305993"/>
              <a:ext cx="1674644" cy="168478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755;p26">
            <a:extLst>
              <a:ext uri="{FF2B5EF4-FFF2-40B4-BE49-F238E27FC236}">
                <a16:creationId xmlns:a16="http://schemas.microsoft.com/office/drawing/2014/main" id="{8A4D6DA0-1231-4B2A-B4F6-E34BAB8B6AB5}"/>
              </a:ext>
            </a:extLst>
          </p:cNvPr>
          <p:cNvGrpSpPr/>
          <p:nvPr/>
        </p:nvGrpSpPr>
        <p:grpSpPr>
          <a:xfrm>
            <a:off x="4975972" y="1462602"/>
            <a:ext cx="4030375" cy="4346872"/>
            <a:chOff x="3992120" y="1425742"/>
            <a:chExt cx="12573000" cy="7888787"/>
          </a:xfrm>
        </p:grpSpPr>
        <p:pic>
          <p:nvPicPr>
            <p:cNvPr id="42" name="Google Shape;756;p26">
              <a:extLst>
                <a:ext uri="{FF2B5EF4-FFF2-40B4-BE49-F238E27FC236}">
                  <a16:creationId xmlns:a16="http://schemas.microsoft.com/office/drawing/2014/main" id="{31A46688-AD18-42A0-A7B9-B20A62E8880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92120" y="1425742"/>
              <a:ext cx="5524075" cy="7886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757;p26">
              <a:extLst>
                <a:ext uri="{FF2B5EF4-FFF2-40B4-BE49-F238E27FC236}">
                  <a16:creationId xmlns:a16="http://schemas.microsoft.com/office/drawing/2014/main" id="{4794B5DC-3EA9-49C1-AB23-0769DAA2F6E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81902" y="3216524"/>
              <a:ext cx="7883218" cy="609800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8948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KONSISTENSI STATISTIK</a:t>
            </a:r>
            <a:br>
              <a:rPr lang="en-ID" sz="2400" dirty="0"/>
            </a:b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25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21376-D09C-431B-BAE8-C126872DDAA7}"/>
              </a:ext>
            </a:extLst>
          </p:cNvPr>
          <p:cNvSpPr txBox="1"/>
          <p:nvPr/>
        </p:nvSpPr>
        <p:spPr>
          <a:xfrm>
            <a:off x="133951" y="1523561"/>
            <a:ext cx="4677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Keterbandingan Data</a:t>
            </a:r>
          </a:p>
        </p:txBody>
      </p:sp>
      <p:pic>
        <p:nvPicPr>
          <p:cNvPr id="27" name="Google Shape;782;p28">
            <a:extLst>
              <a:ext uri="{FF2B5EF4-FFF2-40B4-BE49-F238E27FC236}">
                <a16:creationId xmlns:a16="http://schemas.microsoft.com/office/drawing/2014/main" id="{064F8F4C-E1EE-4B7E-B91D-E6E88E3936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813" y="2219527"/>
            <a:ext cx="4029737" cy="2764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795;p29">
            <a:extLst>
              <a:ext uri="{FF2B5EF4-FFF2-40B4-BE49-F238E27FC236}">
                <a16:creationId xmlns:a16="http://schemas.microsoft.com/office/drawing/2014/main" id="{FEE21ABF-ACD6-46A7-A16B-9F90650FD6ED}"/>
              </a:ext>
            </a:extLst>
          </p:cNvPr>
          <p:cNvGrpSpPr/>
          <p:nvPr/>
        </p:nvGrpSpPr>
        <p:grpSpPr>
          <a:xfrm>
            <a:off x="4901209" y="1486067"/>
            <a:ext cx="4125898" cy="4907536"/>
            <a:chOff x="545310" y="1636143"/>
            <a:chExt cx="11399113" cy="8481160"/>
          </a:xfrm>
        </p:grpSpPr>
        <p:pic>
          <p:nvPicPr>
            <p:cNvPr id="30" name="Google Shape;796;p29">
              <a:extLst>
                <a:ext uri="{FF2B5EF4-FFF2-40B4-BE49-F238E27FC236}">
                  <a16:creationId xmlns:a16="http://schemas.microsoft.com/office/drawing/2014/main" id="{F8275198-BFA8-4595-B4AF-5CEF7C82EC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5310" y="1636143"/>
              <a:ext cx="3234914" cy="5025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797;p29">
              <a:extLst>
                <a:ext uri="{FF2B5EF4-FFF2-40B4-BE49-F238E27FC236}">
                  <a16:creationId xmlns:a16="http://schemas.microsoft.com/office/drawing/2014/main" id="{F2BFA0AA-D97D-413D-B6D8-426D1D170E7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62" r="8839" b="33169"/>
            <a:stretch/>
          </p:blipFill>
          <p:spPr>
            <a:xfrm>
              <a:off x="1340930" y="4991100"/>
              <a:ext cx="5273581" cy="5126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798;p29">
              <a:extLst>
                <a:ext uri="{FF2B5EF4-FFF2-40B4-BE49-F238E27FC236}">
                  <a16:creationId xmlns:a16="http://schemas.microsoft.com/office/drawing/2014/main" id="{64A6470D-CBAB-495E-87D1-F8928F1B43B2}"/>
                </a:ext>
              </a:extLst>
            </p:cNvPr>
            <p:cNvSpPr/>
            <p:nvPr/>
          </p:nvSpPr>
          <p:spPr>
            <a:xfrm>
              <a:off x="1397265" y="9730099"/>
              <a:ext cx="5171822" cy="241033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" name="Google Shape;799;p29">
              <a:extLst>
                <a:ext uri="{FF2B5EF4-FFF2-40B4-BE49-F238E27FC236}">
                  <a16:creationId xmlns:a16="http://schemas.microsoft.com/office/drawing/2014/main" id="{FE225644-3566-4102-9753-E101C086448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21423" y="1670232"/>
              <a:ext cx="5123000" cy="799932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5122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CONTOH BUKTI DUKUNG – AKSES MEDIA PENYEBARLUASAN DATA</a:t>
            </a:r>
            <a:br>
              <a:rPr lang="en-ID" sz="2400" dirty="0"/>
            </a:br>
            <a:endParaRPr lang="en-US" sz="24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212524" y="602845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25761" y="602845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dukung</a:t>
            </a:r>
            <a:r>
              <a:rPr lang="en-US" sz="1400" dirty="0"/>
              <a:t>: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26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21376-D09C-431B-BAE8-C126872DDAA7}"/>
              </a:ext>
            </a:extLst>
          </p:cNvPr>
          <p:cNvSpPr txBox="1"/>
          <p:nvPr/>
        </p:nvSpPr>
        <p:spPr>
          <a:xfrm>
            <a:off x="133951" y="1523561"/>
            <a:ext cx="4677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Resume berita untuk menangkap fenomena dan digunakan untuk mengecek keselarasan dengan data yang akan dirilis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4C4B4C-C3B1-4516-A93C-9417A64BAD44}"/>
              </a:ext>
            </a:extLst>
          </p:cNvPr>
          <p:cNvGrpSpPr/>
          <p:nvPr/>
        </p:nvGrpSpPr>
        <p:grpSpPr>
          <a:xfrm>
            <a:off x="366980" y="2162508"/>
            <a:ext cx="3983850" cy="3911443"/>
            <a:chOff x="827133" y="2334212"/>
            <a:chExt cx="4954712" cy="4211506"/>
          </a:xfrm>
        </p:grpSpPr>
        <p:pic>
          <p:nvPicPr>
            <p:cNvPr id="35" name="Google Shape;824;p31">
              <a:extLst>
                <a:ext uri="{FF2B5EF4-FFF2-40B4-BE49-F238E27FC236}">
                  <a16:creationId xmlns:a16="http://schemas.microsoft.com/office/drawing/2014/main" id="{32206495-F689-42DD-854A-972EC54E3E9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7133" y="2334212"/>
              <a:ext cx="4954712" cy="218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825;p31">
              <a:extLst>
                <a:ext uri="{FF2B5EF4-FFF2-40B4-BE49-F238E27FC236}">
                  <a16:creationId xmlns:a16="http://schemas.microsoft.com/office/drawing/2014/main" id="{291E75B0-2EDD-4813-AE52-4CBB6DD2B2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8887" y="3646268"/>
              <a:ext cx="4051915" cy="289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452DD7-45E3-4917-81FE-259ED348297A}"/>
              </a:ext>
            </a:extLst>
          </p:cNvPr>
          <p:cNvGrpSpPr/>
          <p:nvPr/>
        </p:nvGrpSpPr>
        <p:grpSpPr>
          <a:xfrm>
            <a:off x="4967387" y="2083331"/>
            <a:ext cx="3996414" cy="4201872"/>
            <a:chOff x="5943600" y="2439683"/>
            <a:chExt cx="5804474" cy="4015869"/>
          </a:xfrm>
        </p:grpSpPr>
        <p:pic>
          <p:nvPicPr>
            <p:cNvPr id="37" name="Google Shape;836;p32">
              <a:extLst>
                <a:ext uri="{FF2B5EF4-FFF2-40B4-BE49-F238E27FC236}">
                  <a16:creationId xmlns:a16="http://schemas.microsoft.com/office/drawing/2014/main" id="{5AC8E116-9A37-4C1A-8F30-728197610E4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82360" y="2439683"/>
              <a:ext cx="3265714" cy="3992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837;p32">
              <a:extLst>
                <a:ext uri="{FF2B5EF4-FFF2-40B4-BE49-F238E27FC236}">
                  <a16:creationId xmlns:a16="http://schemas.microsoft.com/office/drawing/2014/main" id="{7788345E-01E1-4F94-A5EB-1CE3677DA39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43600" y="2439683"/>
              <a:ext cx="2367000" cy="40158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361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3474" y="6356350"/>
            <a:ext cx="492008" cy="50165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algn="ctr"/>
            <a:fld id="{5FCCC701-E316-47E0-B73F-C97053E9E28C}" type="slidenum">
              <a:rPr lang="id-ID" sz="1600" b="1" smtClean="0"/>
              <a:pPr algn="ctr"/>
              <a:t>27</a:t>
            </a:fld>
            <a:endParaRPr lang="id-ID" sz="16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31801"/>
              </p:ext>
            </p:extLst>
          </p:nvPr>
        </p:nvGraphicFramePr>
        <p:xfrm>
          <a:off x="0" y="6363330"/>
          <a:ext cx="8316416" cy="50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8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r>
                        <a:rPr lang="id-ID" dirty="0"/>
                        <a:t>          </a:t>
                      </a:r>
                      <a:r>
                        <a:rPr lang="id-ID" baseline="0" dirty="0"/>
                        <a:t>    </a:t>
                      </a:r>
                      <a:r>
                        <a:rPr lang="id-ID" dirty="0"/>
                        <a:t>Badan Pusat Statistik</a:t>
                      </a:r>
                      <a:endParaRPr lang="id-ID" i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180245" y="6381750"/>
          <a:ext cx="5334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CorelDRAW" r:id="rId4" imgW="955080" imgH="749880" progId="">
                  <p:embed/>
                </p:oleObj>
              </mc:Choice>
              <mc:Fallback>
                <p:oleObj name="CorelDRAW" r:id="rId4" imgW="955080" imgH="749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45" y="6381750"/>
                        <a:ext cx="5334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9"/>
          <p:cNvGrpSpPr/>
          <p:nvPr/>
        </p:nvGrpSpPr>
        <p:grpSpPr>
          <a:xfrm>
            <a:off x="1759135" y="2214250"/>
            <a:ext cx="5625730" cy="1955320"/>
            <a:chOff x="1759135" y="1268760"/>
            <a:chExt cx="5625730" cy="1955320"/>
          </a:xfrm>
        </p:grpSpPr>
        <p:sp>
          <p:nvSpPr>
            <p:cNvPr id="12" name="TextBox 11"/>
            <p:cNvSpPr txBox="1"/>
            <p:nvPr/>
          </p:nvSpPr>
          <p:spPr>
            <a:xfrm>
              <a:off x="1759135" y="1268760"/>
              <a:ext cx="562573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sz="10000" b="1" dirty="0">
                  <a:solidFill>
                    <a:schemeClr val="tx2">
                      <a:lumMod val="75000"/>
                    </a:schemeClr>
                  </a:solidFill>
                  <a:latin typeface="Arial Black" pitchFamily="34" charset="0"/>
                </a:rPr>
                <a:t>D A T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7064" y="2546972"/>
              <a:ext cx="5509872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sz="3700" b="1" dirty="0">
                  <a:solidFill>
                    <a:schemeClr val="tx2">
                      <a:lumMod val="75000"/>
                    </a:schemeClr>
                  </a:solidFill>
                  <a:latin typeface="Segeo ui"/>
                </a:rPr>
                <a:t>Mencerdaskan Bangsa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75448" y="5301208"/>
            <a:ext cx="4968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4400" dirty="0">
                <a:solidFill>
                  <a:schemeClr val="accent1">
                    <a:lumMod val="50000"/>
                  </a:schemeClr>
                </a:solidFill>
                <a:latin typeface="Franklin Gothic Medium Cond" panose="020B0606030402020204" pitchFamily="34" charset="0"/>
              </a:rPr>
              <a:t>Terima Kasih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1105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13632"/>
              </p:ext>
            </p:extLst>
          </p:nvPr>
        </p:nvGraphicFramePr>
        <p:xfrm>
          <a:off x="-14014" y="0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1566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Raised fists">
            <a:extLst>
              <a:ext uri="{FF2B5EF4-FFF2-40B4-BE49-F238E27FC236}">
                <a16:creationId xmlns:a16="http://schemas.microsoft.com/office/drawing/2014/main" id="{058541C3-41A0-47AD-8203-C5395A34CB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r="521"/>
          <a:stretch/>
        </p:blipFill>
        <p:spPr>
          <a:xfrm>
            <a:off x="0" y="1288995"/>
            <a:ext cx="2205943" cy="1653656"/>
          </a:xfrm>
          <a:prstGeom prst="rect">
            <a:avLst/>
          </a:prstGeom>
          <a:effectLst/>
        </p:spPr>
      </p:pic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A3AE2E99-8042-4F7B-80C4-5F00D9673FDC}"/>
              </a:ext>
            </a:extLst>
          </p:cNvPr>
          <p:cNvSpPr txBox="1">
            <a:spLocks/>
          </p:cNvSpPr>
          <p:nvPr/>
        </p:nvSpPr>
        <p:spPr>
          <a:xfrm>
            <a:off x="6999023" y="654422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3</a:t>
            </a:fld>
            <a:endParaRPr lang="id-ID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3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612103D7-88B1-4C41-B053-16B4ACFA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0582" y="1283434"/>
            <a:ext cx="2522237" cy="16592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63C5431B-1C12-4881-834D-66DFA3E45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5"/>
          <a:stretch/>
        </p:blipFill>
        <p:spPr bwMode="auto">
          <a:xfrm>
            <a:off x="7152819" y="1288994"/>
            <a:ext cx="1991181" cy="1653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0E60807-D0E5-476B-88A3-92B0C238953D}"/>
              </a:ext>
            </a:extLst>
          </p:cNvPr>
          <p:cNvSpPr/>
          <p:nvPr/>
        </p:nvSpPr>
        <p:spPr>
          <a:xfrm>
            <a:off x="-15257" y="1214529"/>
            <a:ext cx="92354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8A956343-E35C-4198-B49D-D704CBE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91" y="113104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800" b="0" i="1" dirty="0">
                <a:latin typeface="Franklin Gothic Medium Cond" pitchFamily="34" charset="0"/>
              </a:rPr>
              <a:t>DIMENSI KUALITAS DATA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9B6132F-63F4-4044-8056-3B9417528539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AE28298-0A27-4BE2-9BA1-94A41FF85A00}"/>
              </a:ext>
            </a:extLst>
          </p:cNvPr>
          <p:cNvGrpSpPr/>
          <p:nvPr/>
        </p:nvGrpSpPr>
        <p:grpSpPr>
          <a:xfrm>
            <a:off x="-29357" y="3024321"/>
            <a:ext cx="7321302" cy="1728058"/>
            <a:chOff x="0" y="3407653"/>
            <a:chExt cx="8445082" cy="2530033"/>
          </a:xfrm>
        </p:grpSpPr>
        <p:sp>
          <p:nvSpPr>
            <p:cNvPr id="13" name="矩形 3">
              <a:extLst>
                <a:ext uri="{FF2B5EF4-FFF2-40B4-BE49-F238E27FC236}">
                  <a16:creationId xmlns:a16="http://schemas.microsoft.com/office/drawing/2014/main" id="{7A72B496-0378-432D-A3CA-E128F81EEC76}"/>
                </a:ext>
              </a:extLst>
            </p:cNvPr>
            <p:cNvSpPr/>
            <p:nvPr/>
          </p:nvSpPr>
          <p:spPr>
            <a:xfrm>
              <a:off x="0" y="5786469"/>
              <a:ext cx="2481185" cy="121917"/>
            </a:xfrm>
            <a:prstGeom prst="rect">
              <a:avLst/>
            </a:prstGeom>
            <a:solidFill>
              <a:srgbClr val="F1762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4" name="矩形 4">
              <a:extLst>
                <a:ext uri="{FF2B5EF4-FFF2-40B4-BE49-F238E27FC236}">
                  <a16:creationId xmlns:a16="http://schemas.microsoft.com/office/drawing/2014/main" id="{5C3F16D5-0C28-4066-9463-D6D8E2EE2AFB}"/>
                </a:ext>
              </a:extLst>
            </p:cNvPr>
            <p:cNvSpPr/>
            <p:nvPr/>
          </p:nvSpPr>
          <p:spPr>
            <a:xfrm>
              <a:off x="0" y="4882863"/>
              <a:ext cx="2481185" cy="142285"/>
            </a:xfrm>
            <a:prstGeom prst="rect">
              <a:avLst/>
            </a:prstGeom>
            <a:solidFill>
              <a:srgbClr val="69AB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5" name="矩形 5">
              <a:extLst>
                <a:ext uri="{FF2B5EF4-FFF2-40B4-BE49-F238E27FC236}">
                  <a16:creationId xmlns:a16="http://schemas.microsoft.com/office/drawing/2014/main" id="{988A6923-98C0-42F7-B4F0-992778F84415}"/>
                </a:ext>
              </a:extLst>
            </p:cNvPr>
            <p:cNvSpPr/>
            <p:nvPr/>
          </p:nvSpPr>
          <p:spPr>
            <a:xfrm>
              <a:off x="0" y="3985415"/>
              <a:ext cx="2440241" cy="121917"/>
            </a:xfrm>
            <a:prstGeom prst="rect">
              <a:avLst/>
            </a:prstGeom>
            <a:solidFill>
              <a:srgbClr val="4F96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6" name="椭圆 8">
              <a:extLst>
                <a:ext uri="{FF2B5EF4-FFF2-40B4-BE49-F238E27FC236}">
                  <a16:creationId xmlns:a16="http://schemas.microsoft.com/office/drawing/2014/main" id="{04D60069-3CD1-460C-BC3C-C38F7CE8F79D}"/>
                </a:ext>
              </a:extLst>
            </p:cNvPr>
            <p:cNvSpPr/>
            <p:nvPr/>
          </p:nvSpPr>
          <p:spPr>
            <a:xfrm>
              <a:off x="2071168" y="3407653"/>
              <a:ext cx="731520" cy="731520"/>
            </a:xfrm>
            <a:prstGeom prst="ellipse">
              <a:avLst/>
            </a:prstGeom>
            <a:solidFill>
              <a:srgbClr val="5E9FD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01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7" name="椭圆 9">
              <a:extLst>
                <a:ext uri="{FF2B5EF4-FFF2-40B4-BE49-F238E27FC236}">
                  <a16:creationId xmlns:a16="http://schemas.microsoft.com/office/drawing/2014/main" id="{52012045-70DF-4F97-8BD7-E6FA9B6DF2AC}"/>
                </a:ext>
              </a:extLst>
            </p:cNvPr>
            <p:cNvSpPr/>
            <p:nvPr/>
          </p:nvSpPr>
          <p:spPr>
            <a:xfrm>
              <a:off x="2071168" y="4325469"/>
              <a:ext cx="731520" cy="731520"/>
            </a:xfrm>
            <a:prstGeom prst="ellipse">
              <a:avLst/>
            </a:prstGeom>
            <a:solidFill>
              <a:srgbClr val="6DB0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02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7ACE8C46-C25E-40CF-905B-848E083CEC38}"/>
                </a:ext>
              </a:extLst>
            </p:cNvPr>
            <p:cNvSpPr/>
            <p:nvPr/>
          </p:nvSpPr>
          <p:spPr>
            <a:xfrm>
              <a:off x="2071168" y="5206166"/>
              <a:ext cx="731520" cy="731520"/>
            </a:xfrm>
            <a:prstGeom prst="ellipse">
              <a:avLst/>
            </a:prstGeom>
            <a:solidFill>
              <a:srgbClr val="F1762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03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AB9EB3-F80C-4CB3-A6B4-18F6CE10FE53}"/>
                </a:ext>
              </a:extLst>
            </p:cNvPr>
            <p:cNvSpPr/>
            <p:nvPr/>
          </p:nvSpPr>
          <p:spPr>
            <a:xfrm>
              <a:off x="3111082" y="3510418"/>
              <a:ext cx="5178216" cy="4437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sz="2400" dirty="0">
                  <a:latin typeface="Franklin Gothic Medium Cond" panose="020B0606030402020204" pitchFamily="34" charset="0"/>
                </a:rPr>
                <a:t>Relevansi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EE506B-BF40-487F-BE26-A9A92C9645E7}"/>
                </a:ext>
              </a:extLst>
            </p:cNvPr>
            <p:cNvSpPr/>
            <p:nvPr/>
          </p:nvSpPr>
          <p:spPr>
            <a:xfrm>
              <a:off x="3111082" y="4310911"/>
              <a:ext cx="5334000" cy="4437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AU" sz="2400" dirty="0" err="1">
                  <a:latin typeface="Franklin Gothic Medium Cond" panose="020B0606030402020204" pitchFamily="34" charset="0"/>
                </a:rPr>
                <a:t>Akurasi</a:t>
              </a:r>
              <a:endParaRPr lang="en-AU" sz="24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F15CB1-989B-4DC9-AB0C-C5F6F5FB7D96}"/>
                </a:ext>
              </a:extLst>
            </p:cNvPr>
            <p:cNvSpPr/>
            <p:nvPr/>
          </p:nvSpPr>
          <p:spPr>
            <a:xfrm>
              <a:off x="3111082" y="5248761"/>
              <a:ext cx="4648200" cy="44371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2400" dirty="0" err="1">
                  <a:latin typeface="Franklin Gothic Medium Cond" panose="020B0606030402020204" pitchFamily="34" charset="0"/>
                </a:rPr>
                <a:t>Aktualitas</a:t>
              </a:r>
              <a:r>
                <a:rPr lang="en-US" sz="2400" dirty="0">
                  <a:latin typeface="Franklin Gothic Medium Cond" panose="020B0606030402020204" pitchFamily="34" charset="0"/>
                </a:rPr>
                <a:t> dan </a:t>
              </a:r>
              <a:r>
                <a:rPr lang="en-US" sz="2400" dirty="0" err="1">
                  <a:latin typeface="Franklin Gothic Medium Cond" panose="020B0606030402020204" pitchFamily="34" charset="0"/>
                </a:rPr>
                <a:t>Ketepatan</a:t>
              </a:r>
              <a:r>
                <a:rPr lang="en-US" sz="2400" dirty="0">
                  <a:latin typeface="Franklin Gothic Medium Cond" panose="020B0606030402020204" pitchFamily="34" charset="0"/>
                </a:rPr>
                <a:t> Waktu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BE0633-113A-49E8-93E2-6FFB5B9C1522}"/>
                </a:ext>
              </a:extLst>
            </p:cNvPr>
            <p:cNvCxnSpPr/>
            <p:nvPr/>
          </p:nvCxnSpPr>
          <p:spPr>
            <a:xfrm>
              <a:off x="3111082" y="5841937"/>
              <a:ext cx="512064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48B2D9D-8835-4AE5-881D-3CE2C5D69A43}"/>
                </a:ext>
              </a:extLst>
            </p:cNvPr>
            <p:cNvCxnSpPr/>
            <p:nvPr/>
          </p:nvCxnSpPr>
          <p:spPr>
            <a:xfrm>
              <a:off x="3111082" y="4882863"/>
              <a:ext cx="512064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AC6AF1-5656-4707-95AA-9CB764409075}"/>
                </a:ext>
              </a:extLst>
            </p:cNvPr>
            <p:cNvCxnSpPr/>
            <p:nvPr/>
          </p:nvCxnSpPr>
          <p:spPr>
            <a:xfrm>
              <a:off x="3111082" y="4071845"/>
              <a:ext cx="512064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" descr="Magnifying glass showing decling performance">
            <a:extLst>
              <a:ext uri="{FF2B5EF4-FFF2-40B4-BE49-F238E27FC236}">
                <a16:creationId xmlns:a16="http://schemas.microsoft.com/office/drawing/2014/main" id="{003ADA78-2456-483D-AF1F-9AA8DEB6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8476" y="1288995"/>
            <a:ext cx="2442106" cy="1653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1198894-0DEB-4EC2-9BA3-1B436AFA8A1E}"/>
              </a:ext>
            </a:extLst>
          </p:cNvPr>
          <p:cNvGrpSpPr/>
          <p:nvPr/>
        </p:nvGrpSpPr>
        <p:grpSpPr>
          <a:xfrm>
            <a:off x="0" y="4819036"/>
            <a:ext cx="7321302" cy="1728058"/>
            <a:chOff x="0" y="3407653"/>
            <a:chExt cx="8445082" cy="2530033"/>
          </a:xfrm>
        </p:grpSpPr>
        <p:sp>
          <p:nvSpPr>
            <p:cNvPr id="48" name="矩形 3">
              <a:extLst>
                <a:ext uri="{FF2B5EF4-FFF2-40B4-BE49-F238E27FC236}">
                  <a16:creationId xmlns:a16="http://schemas.microsoft.com/office/drawing/2014/main" id="{B08F4A6C-2AF7-4D35-9DEC-ACF2EF0B0CA4}"/>
                </a:ext>
              </a:extLst>
            </p:cNvPr>
            <p:cNvSpPr/>
            <p:nvPr/>
          </p:nvSpPr>
          <p:spPr>
            <a:xfrm>
              <a:off x="0" y="5786469"/>
              <a:ext cx="2481185" cy="121917"/>
            </a:xfrm>
            <a:prstGeom prst="rect">
              <a:avLst/>
            </a:prstGeom>
            <a:solidFill>
              <a:srgbClr val="F1762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49" name="矩形 4">
              <a:extLst>
                <a:ext uri="{FF2B5EF4-FFF2-40B4-BE49-F238E27FC236}">
                  <a16:creationId xmlns:a16="http://schemas.microsoft.com/office/drawing/2014/main" id="{0883D2EE-CD1F-4E7D-8FD7-E04C7AC47F2C}"/>
                </a:ext>
              </a:extLst>
            </p:cNvPr>
            <p:cNvSpPr/>
            <p:nvPr/>
          </p:nvSpPr>
          <p:spPr>
            <a:xfrm>
              <a:off x="0" y="4882863"/>
              <a:ext cx="2481185" cy="142285"/>
            </a:xfrm>
            <a:prstGeom prst="rect">
              <a:avLst/>
            </a:prstGeom>
            <a:solidFill>
              <a:srgbClr val="69AB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50" name="矩形 5">
              <a:extLst>
                <a:ext uri="{FF2B5EF4-FFF2-40B4-BE49-F238E27FC236}">
                  <a16:creationId xmlns:a16="http://schemas.microsoft.com/office/drawing/2014/main" id="{BAB52811-A051-417E-88C6-C461C21D3426}"/>
                </a:ext>
              </a:extLst>
            </p:cNvPr>
            <p:cNvSpPr/>
            <p:nvPr/>
          </p:nvSpPr>
          <p:spPr>
            <a:xfrm>
              <a:off x="0" y="3985415"/>
              <a:ext cx="2440241" cy="121917"/>
            </a:xfrm>
            <a:prstGeom prst="rect">
              <a:avLst/>
            </a:prstGeom>
            <a:solidFill>
              <a:srgbClr val="4F96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51" name="椭圆 8">
              <a:extLst>
                <a:ext uri="{FF2B5EF4-FFF2-40B4-BE49-F238E27FC236}">
                  <a16:creationId xmlns:a16="http://schemas.microsoft.com/office/drawing/2014/main" id="{C60D93C0-EDFE-4E81-8FCC-1F81290DDA6D}"/>
                </a:ext>
              </a:extLst>
            </p:cNvPr>
            <p:cNvSpPr/>
            <p:nvPr/>
          </p:nvSpPr>
          <p:spPr>
            <a:xfrm>
              <a:off x="2071168" y="3407653"/>
              <a:ext cx="731520" cy="731520"/>
            </a:xfrm>
            <a:prstGeom prst="ellipse">
              <a:avLst/>
            </a:prstGeom>
            <a:solidFill>
              <a:srgbClr val="5E9FD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01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2" name="椭圆 9">
              <a:extLst>
                <a:ext uri="{FF2B5EF4-FFF2-40B4-BE49-F238E27FC236}">
                  <a16:creationId xmlns:a16="http://schemas.microsoft.com/office/drawing/2014/main" id="{85003FA4-3AA5-4EB3-92BC-FC8F23A4C1FA}"/>
                </a:ext>
              </a:extLst>
            </p:cNvPr>
            <p:cNvSpPr/>
            <p:nvPr/>
          </p:nvSpPr>
          <p:spPr>
            <a:xfrm>
              <a:off x="2071168" y="4325469"/>
              <a:ext cx="731520" cy="731520"/>
            </a:xfrm>
            <a:prstGeom prst="ellipse">
              <a:avLst/>
            </a:prstGeom>
            <a:solidFill>
              <a:srgbClr val="6DB0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02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3" name="椭圆 10">
              <a:extLst>
                <a:ext uri="{FF2B5EF4-FFF2-40B4-BE49-F238E27FC236}">
                  <a16:creationId xmlns:a16="http://schemas.microsoft.com/office/drawing/2014/main" id="{D60784F3-A3AF-4021-980D-8B0C36C5DF8A}"/>
                </a:ext>
              </a:extLst>
            </p:cNvPr>
            <p:cNvSpPr/>
            <p:nvPr/>
          </p:nvSpPr>
          <p:spPr>
            <a:xfrm>
              <a:off x="2071168" y="5206166"/>
              <a:ext cx="731520" cy="731520"/>
            </a:xfrm>
            <a:prstGeom prst="ellipse">
              <a:avLst/>
            </a:prstGeom>
            <a:solidFill>
              <a:srgbClr val="F1762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03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5A8D17F-ACF7-4FF5-9880-F18A689731C7}"/>
                </a:ext>
              </a:extLst>
            </p:cNvPr>
            <p:cNvSpPr/>
            <p:nvPr/>
          </p:nvSpPr>
          <p:spPr>
            <a:xfrm>
              <a:off x="3111082" y="3510417"/>
              <a:ext cx="5178216" cy="67591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sz="2400" dirty="0">
                  <a:latin typeface="Franklin Gothic Medium Cond" panose="020B0606030402020204" pitchFamily="34" charset="0"/>
                </a:rPr>
                <a:t>Koherensi &amp; Keterbandingan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DA35A-84E8-47CA-B6E5-70A4CF3F169D}"/>
                </a:ext>
              </a:extLst>
            </p:cNvPr>
            <p:cNvSpPr/>
            <p:nvPr/>
          </p:nvSpPr>
          <p:spPr>
            <a:xfrm>
              <a:off x="3111082" y="4310910"/>
              <a:ext cx="5334000" cy="67591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AU" sz="2400" dirty="0" err="1">
                  <a:latin typeface="Franklin Gothic Medium Cond" panose="020B0606030402020204" pitchFamily="34" charset="0"/>
                </a:rPr>
                <a:t>Aksesibilitas</a:t>
              </a:r>
              <a:endParaRPr lang="en-AU" sz="24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8266F28-8438-431D-9E96-F049BAF91095}"/>
                </a:ext>
              </a:extLst>
            </p:cNvPr>
            <p:cNvSpPr/>
            <p:nvPr/>
          </p:nvSpPr>
          <p:spPr>
            <a:xfrm>
              <a:off x="3111082" y="5248761"/>
              <a:ext cx="4648200" cy="67591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2400" dirty="0" err="1">
                  <a:latin typeface="Franklin Gothic Medium Cond" panose="020B0606030402020204" pitchFamily="34" charset="0"/>
                </a:rPr>
                <a:t>Interpretabilitas</a:t>
              </a:r>
              <a:endParaRPr lang="en-US" sz="2400" dirty="0">
                <a:latin typeface="Franklin Gothic Medium Cond" panose="020B0606030402020204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7BCCB04-84AC-4D15-9D73-39D0A98D09EF}"/>
                </a:ext>
              </a:extLst>
            </p:cNvPr>
            <p:cNvCxnSpPr/>
            <p:nvPr/>
          </p:nvCxnSpPr>
          <p:spPr>
            <a:xfrm>
              <a:off x="3111082" y="5841937"/>
              <a:ext cx="512064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54F4E34-C710-4691-B154-336C765A0CEF}"/>
                </a:ext>
              </a:extLst>
            </p:cNvPr>
            <p:cNvCxnSpPr/>
            <p:nvPr/>
          </p:nvCxnSpPr>
          <p:spPr>
            <a:xfrm>
              <a:off x="3111082" y="4882863"/>
              <a:ext cx="512064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BDB1F72-5154-4928-963B-55857CD6BCB0}"/>
                </a:ext>
              </a:extLst>
            </p:cNvPr>
            <p:cNvCxnSpPr/>
            <p:nvPr/>
          </p:nvCxnSpPr>
          <p:spPr>
            <a:xfrm>
              <a:off x="3111082" y="4071845"/>
              <a:ext cx="512064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Slide Number Placeholder 1">
            <a:extLst>
              <a:ext uri="{FF2B5EF4-FFF2-40B4-BE49-F238E27FC236}">
                <a16:creationId xmlns:a16="http://schemas.microsoft.com/office/drawing/2014/main" id="{FB529544-879D-4C94-A577-A41EBF1164E6}"/>
              </a:ext>
            </a:extLst>
          </p:cNvPr>
          <p:cNvSpPr txBox="1">
            <a:spLocks/>
          </p:cNvSpPr>
          <p:nvPr/>
        </p:nvSpPr>
        <p:spPr>
          <a:xfrm>
            <a:off x="7028840" y="657565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3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9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A3AE2E99-8042-4F7B-80C4-5F00D9673FDC}"/>
              </a:ext>
            </a:extLst>
          </p:cNvPr>
          <p:cNvSpPr txBox="1">
            <a:spLocks/>
          </p:cNvSpPr>
          <p:nvPr/>
        </p:nvSpPr>
        <p:spPr>
          <a:xfrm>
            <a:off x="6999023" y="654422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4</a:t>
            </a:fld>
            <a:endParaRPr lang="id-ID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4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8A956343-E35C-4198-B49D-D704CBE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91" y="113104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800" b="0" i="1" dirty="0">
                <a:latin typeface="Franklin Gothic Medium Cond" pitchFamily="34" charset="0"/>
              </a:rPr>
              <a:t>DIMENSI KUALITAS DATA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9B6132F-63F4-4044-8056-3B9417528539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23AB77F-21CD-454D-B932-65B041D5DB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9448203"/>
              </p:ext>
            </p:extLst>
          </p:nvPr>
        </p:nvGraphicFramePr>
        <p:xfrm>
          <a:off x="-11745" y="691117"/>
          <a:ext cx="9132623" cy="5709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" name="Slide Number Placeholder 1">
            <a:extLst>
              <a:ext uri="{FF2B5EF4-FFF2-40B4-BE49-F238E27FC236}">
                <a16:creationId xmlns:a16="http://schemas.microsoft.com/office/drawing/2014/main" id="{A7A4663D-B2A6-4262-BFB6-F53EB66DFC88}"/>
              </a:ext>
            </a:extLst>
          </p:cNvPr>
          <p:cNvSpPr txBox="1">
            <a:spLocks/>
          </p:cNvSpPr>
          <p:nvPr/>
        </p:nvSpPr>
        <p:spPr>
          <a:xfrm>
            <a:off x="7028840" y="657565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4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6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CF49DCF-E6D9-4A14-B3B3-DB6EF4F04432}"/>
              </a:ext>
            </a:extLst>
          </p:cNvPr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5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5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54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ASPEK RELEVANSI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402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SATU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82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400" b="1" dirty="0">
                <a:latin typeface="Franklin Gothic Book" panose="020B0503020102020204" pitchFamily="34" charset="0"/>
              </a:rPr>
              <a:t>INDIKATOR KEMATANGAN PENJAMINAN KUALITAS DATA</a:t>
            </a:r>
          </a:p>
          <a:p>
            <a:pPr algn="r"/>
            <a:r>
              <a:rPr lang="en-US" sz="2000" b="1" i="1" dirty="0">
                <a:latin typeface="Franklin Gothic Book" panose="020B0503020102020204" pitchFamily="34" charset="0"/>
              </a:rPr>
              <a:t>(RELEVANSI)</a:t>
            </a:r>
            <a:endParaRPr lang="en-ID" sz="2000" b="1" i="1" dirty="0">
              <a:latin typeface="Franklin Gothic Book" panose="020B0503020102020204" pitchFamily="34" charset="0"/>
            </a:endParaRPr>
          </a:p>
          <a:p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61364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004133"/>
              </p:ext>
            </p:extLst>
          </p:nvPr>
        </p:nvGraphicFramePr>
        <p:xfrm>
          <a:off x="877330" y="1594022"/>
          <a:ext cx="6919784" cy="4907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01597F-90E4-4155-A612-49EEB0EF62E6}"/>
              </a:ext>
            </a:extLst>
          </p:cNvPr>
          <p:cNvSpPr txBox="1"/>
          <p:nvPr/>
        </p:nvSpPr>
        <p:spPr>
          <a:xfrm>
            <a:off x="1727325" y="1064108"/>
            <a:ext cx="5319587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Relevansi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 :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Sejauh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mana data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memenuhi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kebutuhan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pengguna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C1E21083-D471-4E03-A1BB-C4C0B57D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6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660279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6E5B93B-0BC4-427B-B02A-9D9BD71438AE}"/>
              </a:ext>
            </a:extLst>
          </p:cNvPr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7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60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ASPEK AKURASI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173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DUA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sv-SE" sz="2400" b="1" dirty="0">
                <a:latin typeface="Franklin Gothic Book" panose="020B0503020102020204" pitchFamily="34" charset="0"/>
              </a:rPr>
              <a:t>INDIKATOR KEMATANGAN PENJAMINAN KUALITAS DATA</a:t>
            </a:r>
          </a:p>
          <a:p>
            <a:pPr algn="r"/>
            <a:r>
              <a:rPr lang="en-US" sz="2000" b="1" i="1" dirty="0">
                <a:latin typeface="Franklin Gothic Book" panose="020B0503020102020204" pitchFamily="34" charset="0"/>
              </a:rPr>
              <a:t>(AKURASI)</a:t>
            </a:r>
            <a:endParaRPr lang="en-ID" sz="2000" b="1" i="1" dirty="0">
              <a:latin typeface="Franklin Gothic Book" panose="020B0503020102020204" pitchFamily="34" charset="0"/>
            </a:endParaRPr>
          </a:p>
          <a:p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66211"/>
              </p:ext>
            </p:extLst>
          </p:nvPr>
        </p:nvGraphicFramePr>
        <p:xfrm>
          <a:off x="113830" y="1475494"/>
          <a:ext cx="8807747" cy="5026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01597F-90E4-4155-A612-49EEB0EF62E6}"/>
              </a:ext>
            </a:extLst>
          </p:cNvPr>
          <p:cNvSpPr txBox="1"/>
          <p:nvPr/>
        </p:nvSpPr>
        <p:spPr>
          <a:xfrm>
            <a:off x="1727325" y="1064108"/>
            <a:ext cx="5983291" cy="4001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Akurasi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 :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Kemampuan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data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menjelaskan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fenomena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tepat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C1E21083-D471-4E03-A1BB-C4C0B57D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8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1B7A7-1D69-4426-8BE0-CA07DF83A70E}"/>
              </a:ext>
            </a:extLst>
          </p:cNvPr>
          <p:cNvSpPr txBox="1"/>
          <p:nvPr/>
        </p:nvSpPr>
        <p:spPr>
          <a:xfrm>
            <a:off x="469557" y="2317577"/>
            <a:ext cx="6141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n-NO" sz="2400" b="1" dirty="0">
                <a:solidFill>
                  <a:schemeClr val="accent2">
                    <a:lumMod val="75000"/>
                  </a:schemeClr>
                </a:solidFill>
              </a:rPr>
              <a:t>Tingkat Kematangan Penilaian Akurasi Data</a:t>
            </a:r>
          </a:p>
        </p:txBody>
      </p:sp>
    </p:spTree>
    <p:extLst>
      <p:ext uri="{BB962C8B-B14F-4D97-AF65-F5344CB8AC3E}">
        <p14:creationId xmlns:p14="http://schemas.microsoft.com/office/powerpoint/2010/main" val="3562127274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6E5B93B-0BC4-427B-B02A-9D9BD71438AE}"/>
              </a:ext>
            </a:extLst>
          </p:cNvPr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9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ASPEK AKTUALITAS DAN KETEPATAN WAKTU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298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TIGA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47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10581</TotalTime>
  <Words>1146</Words>
  <Application>Microsoft Office PowerPoint</Application>
  <PresentationFormat>On-screen Show (4:3)</PresentationFormat>
  <Paragraphs>204</Paragraphs>
  <Slides>27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Agency FB</vt:lpstr>
      <vt:lpstr>Arial</vt:lpstr>
      <vt:lpstr>Arial Black</vt:lpstr>
      <vt:lpstr>Calibri</vt:lpstr>
      <vt:lpstr>Calibri Light</vt:lpstr>
      <vt:lpstr>Franklin Gothic Book</vt:lpstr>
      <vt:lpstr>Franklin Gothic Demi</vt:lpstr>
      <vt:lpstr>Franklin Gothic Medium Cond</vt:lpstr>
      <vt:lpstr>Impact</vt:lpstr>
      <vt:lpstr>Segeo ui</vt:lpstr>
      <vt:lpstr>Wingdings</vt:lpstr>
      <vt:lpstr>2_Office Theme</vt:lpstr>
      <vt:lpstr>Office Theme</vt:lpstr>
      <vt:lpstr>CorelDRAW</vt:lpstr>
      <vt:lpstr>BADAN PUSAT STATISTIK</vt:lpstr>
      <vt:lpstr>BADAN PUSAT STATISTIK</vt:lpstr>
      <vt:lpstr>DIMENSI KUALITAS DATA</vt:lpstr>
      <vt:lpstr>DIMENSI KUALITAS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INDIKATOR KEMATANGAN PENJAMINAN KUALITAS DATA (ASPEK AKSESIBILITAS)</vt:lpstr>
      <vt:lpstr>PowerPoint Presentation</vt:lpstr>
      <vt:lpstr>PowerPoint Presentation</vt:lpstr>
      <vt:lpstr>PowerPoint Presentation</vt:lpstr>
      <vt:lpstr>CONTOH BUKTI DUKUNG – RELEVANSI DATA TERHADAP PENGGUNA </vt:lpstr>
      <vt:lpstr>CONTOH BUKTI DUKUNG – IDENTIFIKASI KEBUTUHAN DATA </vt:lpstr>
      <vt:lpstr>CONTOH BUKTI DUKUNG – AKURASI DATA </vt:lpstr>
      <vt:lpstr>CONTOH BUKTI DUKUNG – AKTUALITAS </vt:lpstr>
      <vt:lpstr>CONTOH BUKTI DUKUNG – KETEPATAN WAKTU  </vt:lpstr>
      <vt:lpstr>CONTOH BUKTI DUKUNG – KETERSEDIAAN DATA UNTUK PENGGUNA  </vt:lpstr>
      <vt:lpstr>CONTOH BUKTI DUKUNG – AKSES MEDIA PENYEBARLUASAN DATA </vt:lpstr>
      <vt:lpstr>CONTOH BUKTI DUKUNG – PENYEDIAAN FORMAT DATA</vt:lpstr>
      <vt:lpstr>CONTOH BUKTI DUKUNG – KONSISTENSI STATISTIK </vt:lpstr>
      <vt:lpstr>CONTOH BUKTI DUKUNG – AKSES MEDIA PENYEBARLUASAN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Pegawai</dc:creator>
  <cp:lastModifiedBy>Acer</cp:lastModifiedBy>
  <cp:revision>709</cp:revision>
  <cp:lastPrinted>2016-10-03T08:20:42Z</cp:lastPrinted>
  <dcterms:created xsi:type="dcterms:W3CDTF">2015-02-19T00:38:45Z</dcterms:created>
  <dcterms:modified xsi:type="dcterms:W3CDTF">2025-06-24T02:45:03Z</dcterms:modified>
</cp:coreProperties>
</file>